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Default Extension="svg" ContentType="image/svg+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Calibri" pitchFamily="34" charset="0"/>
      <p:regular r:id="rId22"/>
      <p:bold r:id="rId23"/>
      <p:italic r:id="rId24"/>
      <p:boldItalic r:id="rId25"/>
    </p:embeddedFont>
    <p:embeddedFont>
      <p:font typeface="Raleway Heavy" charset="0"/>
      <p:regular r:id="rId26"/>
    </p:embeddedFont>
    <p:embeddedFont>
      <p:font typeface="Raleway Bold" charset="0"/>
      <p:regular r:id="rId27"/>
    </p:embeddedFont>
    <p:embeddedFont>
      <p:font typeface="Raleway" charset="0"/>
      <p:regular r:id="rId28"/>
    </p:embeddedFont>
    <p:embeddedFont>
      <p:font typeface="Canva Sans Bold" charset="0"/>
      <p:regular r:id="rId29"/>
    </p:embeddedFont>
    <p:embeddedFont>
      <p:font typeface="Canva Sans"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3897" autoAdjust="0"/>
    <p:restoredTop sz="94622" autoAdjust="0"/>
  </p:normalViewPr>
  <p:slideViewPr>
    <p:cSldViewPr>
      <p:cViewPr varScale="1">
        <p:scale>
          <a:sx n="44" d="100"/>
          <a:sy n="44" d="100"/>
        </p:scale>
        <p:origin x="-942"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s>
</file>

<file path=ppt/media/image1.png>
</file>

<file path=ppt/media/image2.png>
</file>

<file path=ppt/media/image3.png>
</file>

<file path=ppt/media/image3.svg>
</file>

<file path=ppt/media/image4.png>
</file>

<file path=ppt/media/image5.jpeg>
</file>

<file path=ppt/media/image5.sv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sv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3.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2283244" flipH="1">
            <a:off x="-4759168" y="4375423"/>
            <a:ext cx="10358005" cy="10410055"/>
          </a:xfrm>
          <a:custGeom>
            <a:avLst/>
            <a:gdLst/>
            <a:ahLst/>
            <a:cxnLst/>
            <a:rect l="l" t="t" r="r" b="b"/>
            <a:pathLst>
              <a:path w="10358005" h="10410055">
                <a:moveTo>
                  <a:pt x="10358005" y="0"/>
                </a:moveTo>
                <a:lnTo>
                  <a:pt x="0" y="0"/>
                </a:lnTo>
                <a:lnTo>
                  <a:pt x="0" y="10410055"/>
                </a:lnTo>
                <a:lnTo>
                  <a:pt x="10358005" y="10410055"/>
                </a:lnTo>
                <a:lnTo>
                  <a:pt x="10358005" y="0"/>
                </a:lnTo>
                <a:close/>
              </a:path>
            </a:pathLst>
          </a:custGeom>
          <a:blipFill>
            <a:blip r:embed="rId2"/>
            <a:stretch>
              <a:fillRect/>
            </a:stretch>
          </a:blipFill>
        </p:spPr>
      </p:sp>
      <p:sp>
        <p:nvSpPr>
          <p:cNvPr id="3" name="Freeform 3"/>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grpSp>
        <p:nvGrpSpPr>
          <p:cNvPr id="4" name="Group 4"/>
          <p:cNvGrpSpPr/>
          <p:nvPr/>
        </p:nvGrpSpPr>
        <p:grpSpPr>
          <a:xfrm>
            <a:off x="-2455026" y="-917369"/>
            <a:ext cx="4220884" cy="4220884"/>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id="6" name="TextBox 6"/>
            <p:cNvSpPr txBox="1"/>
            <p:nvPr/>
          </p:nvSpPr>
          <p:spPr>
            <a:xfrm>
              <a:off x="76200" y="104775"/>
              <a:ext cx="660400" cy="631825"/>
            </a:xfrm>
            <a:prstGeom prst="rect">
              <a:avLst/>
            </a:prstGeom>
          </p:spPr>
          <p:txBody>
            <a:bodyPr lIns="50800" tIns="50800" rIns="50800" bIns="50800" rtlCol="0" anchor="ctr"/>
            <a:lstStyle/>
            <a:p>
              <a:pPr algn="ctr">
                <a:lnSpc>
                  <a:spcPts val="2557"/>
                </a:lnSpc>
              </a:pPr>
              <a:endParaRPr/>
            </a:p>
          </p:txBody>
        </p:sp>
      </p:grpSp>
      <p:sp>
        <p:nvSpPr>
          <p:cNvPr id="7" name="TextBox 7"/>
          <p:cNvSpPr txBox="1"/>
          <p:nvPr/>
        </p:nvSpPr>
        <p:spPr>
          <a:xfrm>
            <a:off x="2243158" y="2359041"/>
            <a:ext cx="10926359" cy="2117548"/>
          </a:xfrm>
          <a:prstGeom prst="rect">
            <a:avLst/>
          </a:prstGeom>
        </p:spPr>
        <p:txBody>
          <a:bodyPr lIns="0" tIns="0" rIns="0" bIns="0" rtlCol="0" anchor="t">
            <a:spAutoFit/>
          </a:bodyPr>
          <a:lstStyle/>
          <a:p>
            <a:pPr algn="l">
              <a:lnSpc>
                <a:spcPts val="16039"/>
              </a:lnSpc>
              <a:spcBef>
                <a:spcPct val="0"/>
              </a:spcBef>
            </a:pPr>
            <a:r>
              <a:rPr lang="en-US" sz="15423" b="1">
                <a:solidFill>
                  <a:srgbClr val="FFFFFF"/>
                </a:solidFill>
                <a:latin typeface="Raleway Heavy"/>
                <a:ea typeface="Raleway Heavy"/>
                <a:cs typeface="Raleway Heavy"/>
                <a:sym typeface="Raleway Heavy"/>
              </a:rPr>
              <a:t>Digital</a:t>
            </a:r>
          </a:p>
        </p:txBody>
      </p:sp>
      <p:sp>
        <p:nvSpPr>
          <p:cNvPr id="8" name="TextBox 8"/>
          <p:cNvSpPr txBox="1"/>
          <p:nvPr/>
        </p:nvSpPr>
        <p:spPr>
          <a:xfrm>
            <a:off x="2243158" y="4785451"/>
            <a:ext cx="9506824" cy="2357479"/>
          </a:xfrm>
          <a:prstGeom prst="rect">
            <a:avLst/>
          </a:prstGeom>
        </p:spPr>
        <p:txBody>
          <a:bodyPr lIns="0" tIns="0" rIns="0" bIns="0" rtlCol="0" anchor="t">
            <a:spAutoFit/>
          </a:bodyPr>
          <a:lstStyle/>
          <a:p>
            <a:pPr algn="l">
              <a:lnSpc>
                <a:spcPts val="17875"/>
              </a:lnSpc>
              <a:spcBef>
                <a:spcPct val="0"/>
              </a:spcBef>
            </a:pPr>
            <a:r>
              <a:rPr lang="en-US" sz="17188" b="1">
                <a:solidFill>
                  <a:srgbClr val="C6269E"/>
                </a:solidFill>
                <a:latin typeface="Raleway Bold"/>
                <a:ea typeface="Raleway Bold"/>
                <a:cs typeface="Raleway Bold"/>
                <a:sym typeface="Raleway Bold"/>
              </a:rPr>
              <a:t>Portfolio</a:t>
            </a:r>
          </a:p>
        </p:txBody>
      </p:sp>
      <p:sp>
        <p:nvSpPr>
          <p:cNvPr id="9" name="TextBox 9"/>
          <p:cNvSpPr txBox="1"/>
          <p:nvPr/>
        </p:nvSpPr>
        <p:spPr>
          <a:xfrm>
            <a:off x="15309115" y="9072819"/>
            <a:ext cx="1716617" cy="345235"/>
          </a:xfrm>
          <a:prstGeom prst="rect">
            <a:avLst/>
          </a:prstGeom>
        </p:spPr>
        <p:txBody>
          <a:bodyPr lIns="0" tIns="0" rIns="0" bIns="0" rtlCol="0" anchor="t">
            <a:spAutoFit/>
          </a:bodyPr>
          <a:lstStyle/>
          <a:p>
            <a:pPr algn="l">
              <a:lnSpc>
                <a:spcPts val="2557"/>
              </a:lnSpc>
              <a:spcBef>
                <a:spcPct val="0"/>
              </a:spcBef>
            </a:pPr>
            <a:r>
              <a:rPr lang="en-US" sz="2458">
                <a:solidFill>
                  <a:srgbClr val="FFFFFF"/>
                </a:solidFill>
                <a:latin typeface="Raleway"/>
                <a:ea typeface="Raleway"/>
                <a:cs typeface="Raleway"/>
                <a:sym typeface="Raleway"/>
              </a:rPr>
              <a:t>Next Slide</a:t>
            </a:r>
          </a:p>
        </p:txBody>
      </p:sp>
      <p:grpSp>
        <p:nvGrpSpPr>
          <p:cNvPr id="10" name="Group 10"/>
          <p:cNvGrpSpPr/>
          <p:nvPr/>
        </p:nvGrpSpPr>
        <p:grpSpPr>
          <a:xfrm>
            <a:off x="13882414" y="6088611"/>
            <a:ext cx="5809652" cy="5809652"/>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id="12" name="TextBox 12"/>
            <p:cNvSpPr txBox="1"/>
            <p:nvPr/>
          </p:nvSpPr>
          <p:spPr>
            <a:xfrm>
              <a:off x="76200" y="104775"/>
              <a:ext cx="660400" cy="631825"/>
            </a:xfrm>
            <a:prstGeom prst="rect">
              <a:avLst/>
            </a:prstGeom>
          </p:spPr>
          <p:txBody>
            <a:bodyPr lIns="50800" tIns="50800" rIns="50800" bIns="50800" rtlCol="0" anchor="ctr"/>
            <a:lstStyle/>
            <a:p>
              <a:pPr algn="ctr">
                <a:lnSpc>
                  <a:spcPts val="2557"/>
                </a:lnSpc>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525283" y="-1262009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3" name="Freeform 3"/>
          <p:cNvSpPr/>
          <p:nvPr/>
        </p:nvSpPr>
        <p:spPr>
          <a:xfrm>
            <a:off x="-1229697" y="6959859"/>
            <a:ext cx="17956749" cy="16232393"/>
          </a:xfrm>
          <a:custGeom>
            <a:avLst/>
            <a:gdLst/>
            <a:ahLst/>
            <a:cxnLst/>
            <a:rect l="l" t="t" r="r" b="b"/>
            <a:pathLst>
              <a:path w="17956749" h="16232393">
                <a:moveTo>
                  <a:pt x="0" y="0"/>
                </a:moveTo>
                <a:lnTo>
                  <a:pt x="17956749" y="0"/>
                </a:lnTo>
                <a:lnTo>
                  <a:pt x="17956749" y="16232393"/>
                </a:lnTo>
                <a:lnTo>
                  <a:pt x="0" y="16232393"/>
                </a:lnTo>
                <a:lnTo>
                  <a:pt x="0" y="0"/>
                </a:lnTo>
                <a:close/>
              </a:path>
            </a:pathLst>
          </a:custGeom>
          <a:blipFill>
            <a:blip r:embed="rId2"/>
            <a:stretch>
              <a:fillRect t="-11178"/>
            </a:stretch>
          </a:blipFill>
        </p:spPr>
      </p:sp>
      <p:sp>
        <p:nvSpPr>
          <p:cNvPr id="4" name="TextBox 4"/>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5" name="Freeform 5"/>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sp>
        <p:nvSpPr>
          <p:cNvPr id="6" name="TextBox 6"/>
          <p:cNvSpPr txBox="1"/>
          <p:nvPr/>
        </p:nvSpPr>
        <p:spPr>
          <a:xfrm>
            <a:off x="1028700" y="460907"/>
            <a:ext cx="15698352" cy="6642844"/>
          </a:xfrm>
          <a:prstGeom prst="rect">
            <a:avLst/>
          </a:prstGeom>
        </p:spPr>
        <p:txBody>
          <a:bodyPr lIns="0" tIns="0" rIns="0" bIns="0" rtlCol="0" anchor="t">
            <a:spAutoFit/>
          </a:bodyPr>
          <a:lstStyle/>
          <a:p>
            <a:pPr algn="ctr">
              <a:lnSpc>
                <a:spcPts val="7358"/>
              </a:lnSpc>
            </a:pPr>
            <a:r>
              <a:rPr lang="en-US" sz="5256" b="1" dirty="0">
                <a:solidFill>
                  <a:srgbClr val="FFFFFF"/>
                </a:solidFill>
                <a:latin typeface="Canva Sans Bold"/>
                <a:ea typeface="Canva Sans Bold"/>
                <a:cs typeface="Canva Sans Bold"/>
                <a:sym typeface="Canva Sans Bold"/>
              </a:rPr>
              <a:t>Programming &amp; Technical Tools </a:t>
            </a:r>
            <a:r>
              <a:rPr lang="en-US" sz="5256" b="1" dirty="0" smtClean="0">
                <a:solidFill>
                  <a:srgbClr val="FFFFFF"/>
                </a:solidFill>
                <a:latin typeface="Canva Sans Bold"/>
                <a:ea typeface="Canva Sans Bold"/>
                <a:cs typeface="Canva Sans Bold"/>
                <a:sym typeface="Canva Sans Bold"/>
              </a:rPr>
              <a:t>:-</a:t>
            </a:r>
            <a:endParaRPr lang="en-US" sz="5256" b="1" dirty="0">
              <a:solidFill>
                <a:srgbClr val="FFFFFF"/>
              </a:solidFill>
              <a:latin typeface="Canva Sans Bold"/>
              <a:ea typeface="Canva Sans Bold"/>
              <a:cs typeface="Canva Sans Bold"/>
              <a:sym typeface="Canva Sans Bold"/>
            </a:endParaRPr>
          </a:p>
          <a:p>
            <a:pPr algn="ctr">
              <a:lnSpc>
                <a:spcPts val="7358"/>
              </a:lnSpc>
            </a:pPr>
            <a:r>
              <a:rPr lang="en-US" sz="5256" b="1" dirty="0">
                <a:solidFill>
                  <a:srgbClr val="FFFFFF"/>
                </a:solidFill>
                <a:latin typeface="Canva Sans Bold"/>
                <a:ea typeface="Canva Sans Bold"/>
                <a:cs typeface="Canva Sans Bold"/>
                <a:sym typeface="Canva Sans Bold"/>
              </a:rPr>
              <a:t> HTML, CSS, JavaScript → To build custom portfolio websites. Frameworks like React, Angular → For interactive web portfolios. Data visualization tools (Tableau, Excel, Python libraries like </a:t>
            </a:r>
            <a:r>
              <a:rPr lang="en-US" sz="5256" b="1" dirty="0" err="1">
                <a:solidFill>
                  <a:srgbClr val="FFFFFF"/>
                </a:solidFill>
                <a:latin typeface="Canva Sans Bold"/>
                <a:ea typeface="Canva Sans Bold"/>
                <a:cs typeface="Canva Sans Bold"/>
                <a:sym typeface="Canva Sans Bold"/>
              </a:rPr>
              <a:t>Matplotlib</a:t>
            </a:r>
            <a:r>
              <a:rPr lang="en-US" sz="5256" b="1" dirty="0">
                <a:solidFill>
                  <a:srgbClr val="FFFFFF"/>
                </a:solidFill>
                <a:latin typeface="Canva Sans Bold"/>
                <a:ea typeface="Canva Sans Bold"/>
                <a:cs typeface="Canva Sans Bold"/>
                <a:sym typeface="Canva Sans Bold"/>
              </a:rPr>
              <a:t>/</a:t>
            </a:r>
            <a:r>
              <a:rPr lang="en-US" sz="5256" b="1" dirty="0" err="1">
                <a:solidFill>
                  <a:srgbClr val="FFFFFF"/>
                </a:solidFill>
                <a:latin typeface="Canva Sans Bold"/>
                <a:ea typeface="Canva Sans Bold"/>
                <a:cs typeface="Canva Sans Bold"/>
                <a:sym typeface="Canva Sans Bold"/>
              </a:rPr>
              <a:t>Seaborn</a:t>
            </a:r>
            <a:r>
              <a:rPr lang="en-US" sz="5256" b="1" dirty="0">
                <a:solidFill>
                  <a:srgbClr val="FFFFFF"/>
                </a:solidFill>
                <a:latin typeface="Canva Sans Bold"/>
                <a:ea typeface="Canva Sans Bold"/>
                <a:cs typeface="Canva Sans Bold"/>
                <a:sym typeface="Canva Sans Bold"/>
              </a:rPr>
              <a:t>) → Show data analysis projects. </a:t>
            </a:r>
          </a:p>
        </p:txBody>
      </p:sp>
      <p:sp>
        <p:nvSpPr>
          <p:cNvPr id="7" name="TextBox 7"/>
          <p:cNvSpPr txBox="1"/>
          <p:nvPr/>
        </p:nvSpPr>
        <p:spPr>
          <a:xfrm>
            <a:off x="469072" y="7092443"/>
            <a:ext cx="13694932" cy="3194557"/>
          </a:xfrm>
          <a:prstGeom prst="rect">
            <a:avLst/>
          </a:prstGeom>
        </p:spPr>
        <p:txBody>
          <a:bodyPr lIns="0" tIns="0" rIns="0" bIns="0" rtlCol="0" anchor="t">
            <a:spAutoFit/>
          </a:bodyPr>
          <a:lstStyle/>
          <a:p>
            <a:pPr marL="979403" lvl="1" indent="-489702" algn="ctr">
              <a:lnSpc>
                <a:spcPts val="6350"/>
              </a:lnSpc>
              <a:buFont typeface="Arial"/>
              <a:buChar char="•"/>
            </a:pPr>
            <a:r>
              <a:rPr lang="en-US" sz="4536" b="1">
                <a:solidFill>
                  <a:srgbClr val="FFFFFF"/>
                </a:solidFill>
                <a:latin typeface="Canva Sans Bold"/>
                <a:ea typeface="Canva Sans Bold"/>
                <a:cs typeface="Canva Sans Bold"/>
                <a:sym typeface="Canva Sans Bold"/>
              </a:rPr>
              <a:t>HTML provide a structure of  portfolio,CSS give style and colours ,JAVASCRIPT it helps to interactive performance of  portfolio.   Codepen: Coding  platform</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525283" y="-1262009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3" name="TextBox 3"/>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4" name="Freeform 4"/>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sp>
        <p:nvSpPr>
          <p:cNvPr id="5" name="TextBox 5"/>
          <p:cNvSpPr txBox="1"/>
          <p:nvPr/>
        </p:nvSpPr>
        <p:spPr>
          <a:xfrm>
            <a:off x="1429335" y="923925"/>
            <a:ext cx="14738089" cy="998255"/>
          </a:xfrm>
          <a:prstGeom prst="rect">
            <a:avLst/>
          </a:prstGeom>
        </p:spPr>
        <p:txBody>
          <a:bodyPr lIns="0" tIns="0" rIns="0" bIns="0" rtlCol="0" anchor="t">
            <a:spAutoFit/>
          </a:bodyPr>
          <a:lstStyle/>
          <a:p>
            <a:pPr algn="ctr">
              <a:lnSpc>
                <a:spcPts val="8272"/>
              </a:lnSpc>
            </a:pPr>
            <a:r>
              <a:rPr lang="en-US" sz="5909" b="1">
                <a:solidFill>
                  <a:srgbClr val="C6269E"/>
                </a:solidFill>
                <a:latin typeface="Canva Sans Bold"/>
                <a:ea typeface="Canva Sans Bold"/>
                <a:cs typeface="Canva Sans Bold"/>
                <a:sym typeface="Canva Sans Bold"/>
              </a:rPr>
              <a:t>PORTFOLIO DESIGN AND LAYOUT</a:t>
            </a:r>
          </a:p>
        </p:txBody>
      </p:sp>
      <p:sp>
        <p:nvSpPr>
          <p:cNvPr id="6" name="TextBox 6"/>
          <p:cNvSpPr txBox="1"/>
          <p:nvPr/>
        </p:nvSpPr>
        <p:spPr>
          <a:xfrm>
            <a:off x="305256" y="2528372"/>
            <a:ext cx="17677488" cy="4487267"/>
          </a:xfrm>
          <a:prstGeom prst="rect">
            <a:avLst/>
          </a:prstGeom>
        </p:spPr>
        <p:txBody>
          <a:bodyPr lIns="0" tIns="0" rIns="0" bIns="0" rtlCol="0" anchor="t">
            <a:spAutoFit/>
          </a:bodyPr>
          <a:lstStyle/>
          <a:p>
            <a:pPr algn="ctr">
              <a:lnSpc>
                <a:spcPts val="7109"/>
              </a:lnSpc>
            </a:pPr>
            <a:r>
              <a:rPr lang="en-US" sz="5078" b="1">
                <a:solidFill>
                  <a:srgbClr val="FFFFFF"/>
                </a:solidFill>
                <a:latin typeface="Canva Sans Bold"/>
                <a:ea typeface="Canva Sans Bold"/>
                <a:cs typeface="Canva Sans Bold"/>
                <a:sym typeface="Canva Sans Bold"/>
              </a:rPr>
              <a:t>A student portfolio is a personal collection of work, projects, and achievements that showcases your skills, learning progress, and personality. It can be digital (website, PDF, presentation) or physical (binder, printed book). </a:t>
            </a:r>
          </a:p>
        </p:txBody>
      </p:sp>
      <p:sp>
        <p:nvSpPr>
          <p:cNvPr id="7" name="TextBox 7"/>
          <p:cNvSpPr txBox="1"/>
          <p:nvPr/>
        </p:nvSpPr>
        <p:spPr>
          <a:xfrm>
            <a:off x="305256" y="6920389"/>
            <a:ext cx="17677488" cy="2734945"/>
          </a:xfrm>
          <a:prstGeom prst="rect">
            <a:avLst/>
          </a:prstGeom>
        </p:spPr>
        <p:txBody>
          <a:bodyPr lIns="0" tIns="0" rIns="0" bIns="0" rtlCol="0" anchor="t">
            <a:spAutoFit/>
          </a:bodyPr>
          <a:lstStyle/>
          <a:p>
            <a:pPr marL="1122679" lvl="1" indent="-561340" algn="ctr">
              <a:lnSpc>
                <a:spcPts val="7279"/>
              </a:lnSpc>
              <a:buAutoNum type="arabicPeriod"/>
            </a:pPr>
            <a:r>
              <a:rPr lang="en-US" sz="5199" b="1">
                <a:solidFill>
                  <a:srgbClr val="FFFFFF"/>
                </a:solidFill>
                <a:latin typeface="Canva Sans Bold"/>
                <a:ea typeface="Canva Sans Bold"/>
                <a:cs typeface="Canva Sans Bold"/>
                <a:sym typeface="Canva Sans Bold"/>
              </a:rPr>
              <a:t>About me</a:t>
            </a:r>
          </a:p>
          <a:p>
            <a:pPr marL="1122679" lvl="1" indent="-561340" algn="ctr">
              <a:lnSpc>
                <a:spcPts val="7279"/>
              </a:lnSpc>
              <a:buAutoNum type="arabicPeriod"/>
            </a:pPr>
            <a:r>
              <a:rPr lang="en-US" sz="5199" b="1">
                <a:solidFill>
                  <a:srgbClr val="FFFFFF"/>
                </a:solidFill>
                <a:latin typeface="Canva Sans Bold"/>
                <a:ea typeface="Canva Sans Bold"/>
                <a:cs typeface="Canva Sans Bold"/>
                <a:sym typeface="Canva Sans Bold"/>
              </a:rPr>
              <a:t>Education &amp;Achievements </a:t>
            </a:r>
          </a:p>
          <a:p>
            <a:pPr marL="1122679" lvl="1" indent="-561340" algn="ctr">
              <a:lnSpc>
                <a:spcPts val="7279"/>
              </a:lnSpc>
              <a:buAutoNum type="arabicPeriod"/>
            </a:pPr>
            <a:r>
              <a:rPr lang="en-US" sz="5199" b="1">
                <a:solidFill>
                  <a:srgbClr val="FFFFFF"/>
                </a:solidFill>
                <a:latin typeface="Canva Sans Bold"/>
                <a:ea typeface="Canva Sans Bold"/>
                <a:cs typeface="Canva Sans Bold"/>
                <a:sym typeface="Canva Sans Bold"/>
              </a:rPr>
              <a:t>Contact Information and etc...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28700" y="-11110978"/>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3" name="TextBox 3"/>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4" name="Freeform 4"/>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sp>
        <p:nvSpPr>
          <p:cNvPr id="5" name="TextBox 5"/>
          <p:cNvSpPr txBox="1"/>
          <p:nvPr/>
        </p:nvSpPr>
        <p:spPr>
          <a:xfrm>
            <a:off x="1840185" y="857250"/>
            <a:ext cx="15533415" cy="1654299"/>
          </a:xfrm>
          <a:prstGeom prst="rect">
            <a:avLst/>
          </a:prstGeom>
        </p:spPr>
        <p:txBody>
          <a:bodyPr wrap="square" lIns="0" tIns="0" rIns="0" bIns="0" rtlCol="0" anchor="t">
            <a:spAutoFit/>
          </a:bodyPr>
          <a:lstStyle/>
          <a:p>
            <a:pPr algn="ctr">
              <a:lnSpc>
                <a:spcPts val="12880"/>
              </a:lnSpc>
            </a:pPr>
            <a:r>
              <a:rPr lang="en-US" sz="9200" b="1" dirty="0">
                <a:solidFill>
                  <a:srgbClr val="C6269E"/>
                </a:solidFill>
                <a:latin typeface="Canva Sans Bold"/>
                <a:ea typeface="Canva Sans Bold"/>
                <a:cs typeface="Canva Sans Bold"/>
                <a:sym typeface="Canva Sans Bold"/>
              </a:rPr>
              <a:t>Features and </a:t>
            </a:r>
            <a:r>
              <a:rPr lang="en-US" sz="9200" b="1" dirty="0" smtClean="0">
                <a:solidFill>
                  <a:srgbClr val="C6269E"/>
                </a:solidFill>
                <a:latin typeface="Canva Sans Bold"/>
                <a:ea typeface="Canva Sans Bold"/>
                <a:cs typeface="Canva Sans Bold"/>
                <a:sym typeface="Canva Sans Bold"/>
              </a:rPr>
              <a:t>Functionality</a:t>
            </a:r>
            <a:endParaRPr lang="en-US" sz="9200" b="1" dirty="0">
              <a:solidFill>
                <a:srgbClr val="C6269E"/>
              </a:solidFill>
              <a:latin typeface="Canva Sans Bold"/>
              <a:ea typeface="Canva Sans Bold"/>
              <a:cs typeface="Canva Sans Bold"/>
              <a:sym typeface="Canva Sans Bold"/>
            </a:endParaRPr>
          </a:p>
        </p:txBody>
      </p:sp>
      <p:sp>
        <p:nvSpPr>
          <p:cNvPr id="6" name="TextBox 6"/>
          <p:cNvSpPr txBox="1"/>
          <p:nvPr/>
        </p:nvSpPr>
        <p:spPr>
          <a:xfrm>
            <a:off x="1028700" y="3372752"/>
            <a:ext cx="16618204" cy="4173057"/>
          </a:xfrm>
          <a:prstGeom prst="rect">
            <a:avLst/>
          </a:prstGeom>
        </p:spPr>
        <p:txBody>
          <a:bodyPr lIns="0" tIns="0" rIns="0" bIns="0" rtlCol="0" anchor="t">
            <a:spAutoFit/>
          </a:bodyPr>
          <a:lstStyle/>
          <a:p>
            <a:pPr marL="1020173" lvl="1" indent="-510086" algn="ctr">
              <a:lnSpc>
                <a:spcPts val="6615"/>
              </a:lnSpc>
              <a:buAutoNum type="arabicPeriod"/>
            </a:pPr>
            <a:r>
              <a:rPr lang="en-US" sz="4725" b="1" dirty="0">
                <a:solidFill>
                  <a:srgbClr val="FFFFFF"/>
                </a:solidFill>
                <a:latin typeface="Canva Sans Bold"/>
                <a:ea typeface="Canva Sans Bold"/>
                <a:cs typeface="Canva Sans Bold"/>
                <a:sym typeface="Canva Sans Bold"/>
              </a:rPr>
              <a:t>Profile Section Personal details (name, photo, contact info, short bio) .</a:t>
            </a:r>
          </a:p>
          <a:p>
            <a:pPr marL="1020173" lvl="1" indent="-510086" algn="ctr">
              <a:lnSpc>
                <a:spcPts val="6615"/>
              </a:lnSpc>
              <a:buAutoNum type="arabicPeriod"/>
            </a:pPr>
            <a:r>
              <a:rPr lang="en-US" sz="4725" b="1" dirty="0">
                <a:solidFill>
                  <a:srgbClr val="FFFFFF"/>
                </a:solidFill>
                <a:latin typeface="Canva Sans Bold"/>
                <a:ea typeface="Canva Sans Bold"/>
                <a:cs typeface="Canva Sans Bold"/>
                <a:sym typeface="Canva Sans Bold"/>
              </a:rPr>
              <a:t>     Academic background (schools, degrees, GPA, certifications) .</a:t>
            </a:r>
          </a:p>
          <a:p>
            <a:pPr algn="ctr">
              <a:lnSpc>
                <a:spcPts val="6615"/>
              </a:lnSpc>
            </a:pPr>
            <a:r>
              <a:rPr lang="en-US" sz="4725" b="1" dirty="0">
                <a:solidFill>
                  <a:srgbClr val="FFFFFF"/>
                </a:solidFill>
                <a:latin typeface="Canva Sans Bold"/>
                <a:ea typeface="Canva Sans Bold"/>
                <a:cs typeface="Canva Sans Bold"/>
                <a:sym typeface="Canva Sans Bold"/>
              </a:rPr>
              <a:t>3.  Skills &amp; competencies (technical, creative, soft skills)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525283" y="-1262009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3" name="TextBox 3"/>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4" name="Freeform 4"/>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sp>
        <p:nvSpPr>
          <p:cNvPr id="5" name="TextBox 5"/>
          <p:cNvSpPr txBox="1"/>
          <p:nvPr/>
        </p:nvSpPr>
        <p:spPr>
          <a:xfrm>
            <a:off x="0" y="1532928"/>
            <a:ext cx="18288000" cy="3097839"/>
          </a:xfrm>
          <a:prstGeom prst="rect">
            <a:avLst/>
          </a:prstGeom>
        </p:spPr>
        <p:txBody>
          <a:bodyPr lIns="0" tIns="0" rIns="0" bIns="0" rtlCol="0" anchor="t">
            <a:spAutoFit/>
          </a:bodyPr>
          <a:lstStyle/>
          <a:p>
            <a:pPr marL="952731" lvl="1" indent="-476366" algn="ctr">
              <a:lnSpc>
                <a:spcPts val="6177"/>
              </a:lnSpc>
              <a:buFont typeface="Arial"/>
              <a:buChar char="•"/>
            </a:pPr>
            <a:r>
              <a:rPr lang="en-US" sz="4412" b="1">
                <a:solidFill>
                  <a:srgbClr val="FFFFFF"/>
                </a:solidFill>
                <a:latin typeface="Canva Sans Bold"/>
                <a:ea typeface="Canva Sans Bold"/>
                <a:cs typeface="Canva Sans Bold"/>
                <a:sym typeface="Canva Sans Bold"/>
              </a:rPr>
              <a:t>Work Showcase Projects (with descriptions, images, videos, or live demos)</a:t>
            </a:r>
          </a:p>
          <a:p>
            <a:pPr marL="952731" lvl="1" indent="-476366" algn="ctr">
              <a:lnSpc>
                <a:spcPts val="6177"/>
              </a:lnSpc>
              <a:buFont typeface="Arial"/>
              <a:buChar char="•"/>
            </a:pPr>
            <a:r>
              <a:rPr lang="en-US" sz="4412" b="1">
                <a:solidFill>
                  <a:srgbClr val="FFFFFF"/>
                </a:solidFill>
                <a:latin typeface="Canva Sans Bold"/>
                <a:ea typeface="Canva Sans Bold"/>
                <a:cs typeface="Canva Sans Bold"/>
                <a:sym typeface="Canva Sans Bold"/>
              </a:rPr>
              <a:t> Research papers or case studies Artwork, designs, code repositories, writing samples Group vs. individual projects </a:t>
            </a:r>
          </a:p>
        </p:txBody>
      </p:sp>
      <p:sp>
        <p:nvSpPr>
          <p:cNvPr id="6" name="TextBox 6"/>
          <p:cNvSpPr txBox="1"/>
          <p:nvPr/>
        </p:nvSpPr>
        <p:spPr>
          <a:xfrm>
            <a:off x="0" y="5057775"/>
            <a:ext cx="15503657" cy="2323527"/>
          </a:xfrm>
          <a:prstGeom prst="rect">
            <a:avLst/>
          </a:prstGeom>
        </p:spPr>
        <p:txBody>
          <a:bodyPr lIns="0" tIns="0" rIns="0" bIns="0" rtlCol="0" anchor="t">
            <a:spAutoFit/>
          </a:bodyPr>
          <a:lstStyle/>
          <a:p>
            <a:pPr marL="951752" lvl="1" indent="-475876" algn="ctr">
              <a:lnSpc>
                <a:spcPts val="6171"/>
              </a:lnSpc>
              <a:buFont typeface="Arial"/>
              <a:buChar char="•"/>
            </a:pPr>
            <a:r>
              <a:rPr lang="en-US" sz="4408" b="1">
                <a:solidFill>
                  <a:srgbClr val="FFFFFF"/>
                </a:solidFill>
                <a:latin typeface="Canva Sans Bold"/>
                <a:ea typeface="Canva Sans Bold"/>
                <a:cs typeface="Canva Sans Bold"/>
                <a:sym typeface="Canva Sans Bold"/>
              </a:rPr>
              <a:t>Networking &amp; Contact Options LinkedIn/GitHub/Behance/Dribbble links Contact form or email integration </a:t>
            </a:r>
          </a:p>
        </p:txBody>
      </p:sp>
      <p:sp>
        <p:nvSpPr>
          <p:cNvPr id="7" name="TextBox 7"/>
          <p:cNvSpPr txBox="1"/>
          <p:nvPr/>
        </p:nvSpPr>
        <p:spPr>
          <a:xfrm>
            <a:off x="2590800" y="8039100"/>
            <a:ext cx="6172200" cy="874214"/>
          </a:xfrm>
          <a:prstGeom prst="rect">
            <a:avLst/>
          </a:prstGeom>
        </p:spPr>
        <p:txBody>
          <a:bodyPr wrap="square" lIns="0" tIns="0" rIns="0" bIns="0" rtlCol="0" anchor="t">
            <a:spAutoFit/>
          </a:bodyPr>
          <a:lstStyle/>
          <a:p>
            <a:pPr algn="ctr">
              <a:lnSpc>
                <a:spcPts val="7279"/>
              </a:lnSpc>
            </a:pPr>
            <a:r>
              <a:rPr lang="en-US" sz="5199" b="1" dirty="0">
                <a:solidFill>
                  <a:srgbClr val="FFFFFF"/>
                </a:solidFill>
                <a:latin typeface="Canva Sans Bold"/>
                <a:ea typeface="Canva Sans Bold"/>
                <a:cs typeface="Canva Sans Bold"/>
                <a:sym typeface="Canva Sans Bold"/>
              </a:rPr>
              <a:t>Functionality </a:t>
            </a:r>
            <a:r>
              <a:rPr lang="en-US" sz="5199" b="1" dirty="0" smtClean="0">
                <a:solidFill>
                  <a:srgbClr val="FFFFFF"/>
                </a:solidFill>
                <a:latin typeface="Canva Sans Bold"/>
                <a:ea typeface="Canva Sans Bold"/>
                <a:cs typeface="Canva Sans Bold"/>
                <a:sym typeface="Canva Sans Bold"/>
              </a:rPr>
              <a:t>:-</a:t>
            </a:r>
            <a:endParaRPr lang="en-US" sz="5199" b="1" dirty="0">
              <a:solidFill>
                <a:srgbClr val="FFFFFF"/>
              </a:solidFill>
              <a:latin typeface="Canva Sans Bold"/>
              <a:ea typeface="Canva Sans Bold"/>
              <a:cs typeface="Canva Sans Bold"/>
              <a:sym typeface="Canva Sans Bo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563383" y="-1262009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3" name="Freeform 3"/>
          <p:cNvSpPr/>
          <p:nvPr/>
        </p:nvSpPr>
        <p:spPr>
          <a:xfrm>
            <a:off x="-8140649" y="5426888"/>
            <a:ext cx="17956749" cy="18046984"/>
          </a:xfrm>
          <a:custGeom>
            <a:avLst/>
            <a:gdLst/>
            <a:ahLst/>
            <a:cxnLst/>
            <a:rect l="l" t="t" r="r" b="b"/>
            <a:pathLst>
              <a:path w="17956749" h="18046984">
                <a:moveTo>
                  <a:pt x="0" y="0"/>
                </a:moveTo>
                <a:lnTo>
                  <a:pt x="17956749" y="0"/>
                </a:lnTo>
                <a:lnTo>
                  <a:pt x="17956749" y="18046984"/>
                </a:lnTo>
                <a:lnTo>
                  <a:pt x="0" y="18046984"/>
                </a:lnTo>
                <a:lnTo>
                  <a:pt x="0" y="0"/>
                </a:lnTo>
                <a:close/>
              </a:path>
            </a:pathLst>
          </a:custGeom>
          <a:blipFill>
            <a:blip r:embed="rId2"/>
            <a:stretch>
              <a:fillRect/>
            </a:stretch>
          </a:blipFill>
        </p:spPr>
      </p:sp>
      <p:sp>
        <p:nvSpPr>
          <p:cNvPr id="4" name="TextBox 4"/>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5" name="Freeform 5"/>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sp>
        <p:nvSpPr>
          <p:cNvPr id="6" name="TextBox 6"/>
          <p:cNvSpPr txBox="1"/>
          <p:nvPr/>
        </p:nvSpPr>
        <p:spPr>
          <a:xfrm>
            <a:off x="-291080" y="316090"/>
            <a:ext cx="18288000" cy="10126345"/>
          </a:xfrm>
          <a:prstGeom prst="rect">
            <a:avLst/>
          </a:prstGeom>
        </p:spPr>
        <p:txBody>
          <a:bodyPr lIns="0" tIns="0" rIns="0" bIns="0" rtlCol="0" anchor="t">
            <a:spAutoFit/>
          </a:bodyPr>
          <a:lstStyle/>
          <a:p>
            <a:pPr marL="1122679" lvl="1" indent="-561340" algn="ctr">
              <a:lnSpc>
                <a:spcPts val="7279"/>
              </a:lnSpc>
              <a:buAutoNum type="arabicPeriod"/>
            </a:pPr>
            <a:r>
              <a:rPr lang="en-US" sz="5199" b="1">
                <a:solidFill>
                  <a:srgbClr val="FFFFFF"/>
                </a:solidFill>
                <a:latin typeface="Canva Sans Bold"/>
                <a:ea typeface="Canva Sans Bold"/>
                <a:cs typeface="Canva Sans Bold"/>
                <a:sym typeface="Canva Sans Bold"/>
              </a:rPr>
              <a:t>Responsive Design – works smoothly on desktop, tablet, and mobile.</a:t>
            </a:r>
          </a:p>
          <a:p>
            <a:pPr marL="1122679" lvl="1" indent="-561340" algn="ctr">
              <a:lnSpc>
                <a:spcPts val="7279"/>
              </a:lnSpc>
              <a:buAutoNum type="arabicPeriod"/>
            </a:pPr>
            <a:r>
              <a:rPr lang="en-US" sz="5199" b="1">
                <a:solidFill>
                  <a:srgbClr val="FFFFFF"/>
                </a:solidFill>
                <a:latin typeface="Canva Sans Bold"/>
                <a:ea typeface="Canva Sans Bold"/>
                <a:cs typeface="Canva Sans Bold"/>
                <a:sym typeface="Canva Sans Bold"/>
              </a:rPr>
              <a:t>Smooth Navigation – sticky navbar, scroll-to-section, or hamburger menu for mobile.</a:t>
            </a:r>
          </a:p>
          <a:p>
            <a:pPr marL="1122679" lvl="1" indent="-561340" algn="ctr">
              <a:lnSpc>
                <a:spcPts val="7279"/>
              </a:lnSpc>
              <a:buAutoNum type="arabicPeriod"/>
            </a:pPr>
            <a:r>
              <a:rPr lang="en-US" sz="5199" b="1">
                <a:solidFill>
                  <a:srgbClr val="FFFFFF"/>
                </a:solidFill>
                <a:latin typeface="Canva Sans Bold"/>
                <a:ea typeface="Canva Sans Bold"/>
                <a:cs typeface="Canva Sans Bold"/>
                <a:sym typeface="Canva Sans Bold"/>
              </a:rPr>
              <a:t>Project Showcase – interactive project cards with images, descriptions, and links (GitHub, live demo).</a:t>
            </a:r>
          </a:p>
          <a:p>
            <a:pPr marL="1122679" lvl="1" indent="-561340" algn="ctr">
              <a:lnSpc>
                <a:spcPts val="7279"/>
              </a:lnSpc>
              <a:buAutoNum type="arabicPeriod"/>
            </a:pPr>
            <a:r>
              <a:rPr lang="en-US" sz="5199" b="1">
                <a:solidFill>
                  <a:srgbClr val="FFFFFF"/>
                </a:solidFill>
                <a:latin typeface="Canva Sans Bold"/>
                <a:ea typeface="Canva Sans Bold"/>
                <a:cs typeface="Canva Sans Bold"/>
                <a:sym typeface="Canva Sans Bold"/>
              </a:rPr>
              <a:t>About Section – a personal intro, background, skills, and values.</a:t>
            </a:r>
          </a:p>
          <a:p>
            <a:pPr marL="1122679" lvl="1" indent="-561340" algn="ctr">
              <a:lnSpc>
                <a:spcPts val="7279"/>
              </a:lnSpc>
              <a:buAutoNum type="arabicPeriod"/>
            </a:pPr>
            <a:r>
              <a:rPr lang="en-US" sz="5199" b="1">
                <a:solidFill>
                  <a:srgbClr val="FFFFFF"/>
                </a:solidFill>
                <a:latin typeface="Canva Sans Bold"/>
                <a:ea typeface="Canva Sans Bold"/>
                <a:cs typeface="Canva Sans Bold"/>
                <a:sym typeface="Canva Sans Bold"/>
              </a:rPr>
              <a:t>Contact Section – contact form, social media links, and email integration.</a:t>
            </a:r>
          </a:p>
          <a:p>
            <a:pPr algn="ctr">
              <a:lnSpc>
                <a:spcPts val="7279"/>
              </a:lnSpc>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717128" y="-12620097"/>
            <a:ext cx="17956749" cy="18046984"/>
          </a:xfrm>
          <a:custGeom>
            <a:avLst/>
            <a:gdLst/>
            <a:ahLst/>
            <a:cxnLst/>
            <a:rect l="l" t="t" r="r" b="b"/>
            <a:pathLst>
              <a:path w="17956749" h="18046984">
                <a:moveTo>
                  <a:pt x="0" y="0"/>
                </a:moveTo>
                <a:lnTo>
                  <a:pt x="17956750" y="0"/>
                </a:lnTo>
                <a:lnTo>
                  <a:pt x="17956750" y="18046985"/>
                </a:lnTo>
                <a:lnTo>
                  <a:pt x="0" y="18046985"/>
                </a:lnTo>
                <a:lnTo>
                  <a:pt x="0" y="0"/>
                </a:lnTo>
                <a:close/>
              </a:path>
            </a:pathLst>
          </a:custGeom>
          <a:blipFill>
            <a:blip r:embed="rId2"/>
            <a:stretch>
              <a:fillRect/>
            </a:stretch>
          </a:blipFill>
        </p:spPr>
      </p:sp>
      <p:sp>
        <p:nvSpPr>
          <p:cNvPr id="3" name="Freeform 3"/>
          <p:cNvSpPr/>
          <p:nvPr/>
        </p:nvSpPr>
        <p:spPr>
          <a:xfrm>
            <a:off x="-8140649" y="5426888"/>
            <a:ext cx="17956749" cy="18046984"/>
          </a:xfrm>
          <a:custGeom>
            <a:avLst/>
            <a:gdLst/>
            <a:ahLst/>
            <a:cxnLst/>
            <a:rect l="l" t="t" r="r" b="b"/>
            <a:pathLst>
              <a:path w="17956749" h="18046984">
                <a:moveTo>
                  <a:pt x="0" y="0"/>
                </a:moveTo>
                <a:lnTo>
                  <a:pt x="17956749" y="0"/>
                </a:lnTo>
                <a:lnTo>
                  <a:pt x="17956749" y="18046984"/>
                </a:lnTo>
                <a:lnTo>
                  <a:pt x="0" y="18046984"/>
                </a:lnTo>
                <a:lnTo>
                  <a:pt x="0" y="0"/>
                </a:lnTo>
                <a:close/>
              </a:path>
            </a:pathLst>
          </a:custGeom>
          <a:blipFill>
            <a:blip r:embed="rId2"/>
            <a:stretch>
              <a:fillRect/>
            </a:stretch>
          </a:blipFill>
        </p:spPr>
      </p:sp>
      <p:sp>
        <p:nvSpPr>
          <p:cNvPr id="4" name="TextBox 4"/>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5" name="Freeform 5"/>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sp>
        <p:nvSpPr>
          <p:cNvPr id="6" name="TextBox 6"/>
          <p:cNvSpPr txBox="1"/>
          <p:nvPr/>
        </p:nvSpPr>
        <p:spPr>
          <a:xfrm>
            <a:off x="0" y="540825"/>
            <a:ext cx="17705840" cy="1012634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 6.       Dark/Light Mode Toggle – improves accessibility and aesthetics.</a:t>
            </a:r>
          </a:p>
          <a:p>
            <a:pPr algn="ctr">
              <a:lnSpc>
                <a:spcPts val="7279"/>
              </a:lnSpc>
            </a:pPr>
            <a:r>
              <a:rPr lang="en-US" sz="5199">
                <a:solidFill>
                  <a:srgbClr val="FFFFFF"/>
                </a:solidFill>
                <a:latin typeface="Canva Sans"/>
                <a:ea typeface="Canva Sans"/>
                <a:cs typeface="Canva Sans"/>
                <a:sym typeface="Canva Sans"/>
              </a:rPr>
              <a:t>7.</a:t>
            </a:r>
            <a:r>
              <a:rPr lang="en-US" sz="5199" b="1">
                <a:solidFill>
                  <a:srgbClr val="FFFFFF"/>
                </a:solidFill>
                <a:latin typeface="Canva Sans Bold"/>
                <a:ea typeface="Canva Sans Bold"/>
                <a:cs typeface="Canva Sans Bold"/>
                <a:sym typeface="Canva Sans Bold"/>
              </a:rPr>
              <a:t> Search &amp; Filter – let users filter projects by category (e.g., web, design, AI).</a:t>
            </a:r>
          </a:p>
          <a:p>
            <a:pPr algn="ctr">
              <a:lnSpc>
                <a:spcPts val="7279"/>
              </a:lnSpc>
            </a:pPr>
            <a:r>
              <a:rPr lang="en-US" sz="5199">
                <a:solidFill>
                  <a:srgbClr val="FFFFFF"/>
                </a:solidFill>
                <a:latin typeface="Canva Sans"/>
                <a:ea typeface="Canva Sans"/>
                <a:cs typeface="Canva Sans"/>
                <a:sym typeface="Canva Sans"/>
              </a:rPr>
              <a:t>8.</a:t>
            </a:r>
            <a:r>
              <a:rPr lang="en-US" sz="5199" b="1">
                <a:solidFill>
                  <a:srgbClr val="FFFFFF"/>
                </a:solidFill>
                <a:latin typeface="Canva Sans Bold"/>
                <a:ea typeface="Canva Sans Bold"/>
                <a:cs typeface="Canva Sans Bold"/>
                <a:sym typeface="Canva Sans Bold"/>
              </a:rPr>
              <a:t> Downloadable Resume – a button to download your CV in PDF.</a:t>
            </a:r>
          </a:p>
          <a:p>
            <a:pPr algn="ctr">
              <a:lnSpc>
                <a:spcPts val="7279"/>
              </a:lnSpc>
            </a:pPr>
            <a:r>
              <a:rPr lang="en-US" sz="5199">
                <a:solidFill>
                  <a:srgbClr val="FFFFFF"/>
                </a:solidFill>
                <a:latin typeface="Canva Sans"/>
                <a:ea typeface="Canva Sans"/>
                <a:cs typeface="Canva Sans"/>
                <a:sym typeface="Canva Sans"/>
              </a:rPr>
              <a:t>9.</a:t>
            </a:r>
            <a:r>
              <a:rPr lang="en-US" sz="5199" b="1">
                <a:solidFill>
                  <a:srgbClr val="FFFFFF"/>
                </a:solidFill>
                <a:latin typeface="Canva Sans Bold"/>
                <a:ea typeface="Canva Sans Bold"/>
                <a:cs typeface="Canva Sans Bold"/>
                <a:sym typeface="Canva Sans Bold"/>
              </a:rPr>
              <a:t>   Animations &amp; Transitions – smooth fade-ins, hover effects, or Framer Motion animations.</a:t>
            </a:r>
          </a:p>
          <a:p>
            <a:pPr algn="ctr">
              <a:lnSpc>
                <a:spcPts val="7279"/>
              </a:lnSpc>
            </a:pPr>
            <a:r>
              <a:rPr lang="en-US" sz="5199">
                <a:solidFill>
                  <a:srgbClr val="FFFFFF"/>
                </a:solidFill>
                <a:latin typeface="Canva Sans"/>
                <a:ea typeface="Canva Sans"/>
                <a:cs typeface="Canva Sans"/>
                <a:sym typeface="Canva Sans"/>
              </a:rPr>
              <a:t>10.</a:t>
            </a:r>
            <a:r>
              <a:rPr lang="en-US" sz="5199" b="1">
                <a:solidFill>
                  <a:srgbClr val="FFFFFF"/>
                </a:solidFill>
                <a:latin typeface="Canva Sans Bold"/>
                <a:ea typeface="Canva Sans Bold"/>
                <a:cs typeface="Canva Sans Bold"/>
                <a:sym typeface="Canva Sans Bold"/>
              </a:rPr>
              <a:t> Interactive Skills Section – progress bars, charts, or tags for tech stacks.</a:t>
            </a:r>
          </a:p>
          <a:p>
            <a:pPr algn="ctr">
              <a:lnSpc>
                <a:spcPts val="7279"/>
              </a:lnSpc>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525283" y="-1262009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3" name="Freeform 3"/>
          <p:cNvSpPr/>
          <p:nvPr/>
        </p:nvSpPr>
        <p:spPr>
          <a:xfrm>
            <a:off x="-8188207" y="579073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4" name="TextBox 4"/>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5" name="Freeform 5"/>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sp>
        <p:nvSpPr>
          <p:cNvPr id="6" name="Freeform 6"/>
          <p:cNvSpPr/>
          <p:nvPr/>
        </p:nvSpPr>
        <p:spPr>
          <a:xfrm>
            <a:off x="2525344" y="2679186"/>
            <a:ext cx="5113917" cy="4022421"/>
          </a:xfrm>
          <a:custGeom>
            <a:avLst/>
            <a:gdLst/>
            <a:ahLst/>
            <a:cxnLst/>
            <a:rect l="l" t="t" r="r" b="b"/>
            <a:pathLst>
              <a:path w="5113917" h="4022421">
                <a:moveTo>
                  <a:pt x="0" y="0"/>
                </a:moveTo>
                <a:lnTo>
                  <a:pt x="5113917" y="0"/>
                </a:lnTo>
                <a:lnTo>
                  <a:pt x="5113917" y="4022421"/>
                </a:lnTo>
                <a:lnTo>
                  <a:pt x="0" y="4022421"/>
                </a:lnTo>
                <a:lnTo>
                  <a:pt x="0" y="0"/>
                </a:lnTo>
                <a:close/>
              </a:path>
            </a:pathLst>
          </a:custGeom>
          <a:blipFill>
            <a:blip r:embed="rId5"/>
            <a:stretch>
              <a:fillRect t="-2001" b="-2001"/>
            </a:stretch>
          </a:blipFill>
        </p:spPr>
      </p:sp>
      <p:sp>
        <p:nvSpPr>
          <p:cNvPr id="7" name="Freeform 7"/>
          <p:cNvSpPr/>
          <p:nvPr/>
        </p:nvSpPr>
        <p:spPr>
          <a:xfrm>
            <a:off x="8852920" y="2759005"/>
            <a:ext cx="7560562" cy="3797588"/>
          </a:xfrm>
          <a:custGeom>
            <a:avLst/>
            <a:gdLst/>
            <a:ahLst/>
            <a:cxnLst/>
            <a:rect l="l" t="t" r="r" b="b"/>
            <a:pathLst>
              <a:path w="7560562" h="3797588">
                <a:moveTo>
                  <a:pt x="0" y="0"/>
                </a:moveTo>
                <a:lnTo>
                  <a:pt x="7560562" y="0"/>
                </a:lnTo>
                <a:lnTo>
                  <a:pt x="7560562" y="3797589"/>
                </a:lnTo>
                <a:lnTo>
                  <a:pt x="0" y="3797589"/>
                </a:lnTo>
                <a:lnTo>
                  <a:pt x="0" y="0"/>
                </a:lnTo>
                <a:close/>
              </a:path>
            </a:pathLst>
          </a:custGeom>
          <a:blipFill>
            <a:blip r:embed="rId6"/>
            <a:stretch>
              <a:fillRect b="-20961"/>
            </a:stretch>
          </a:blipFill>
        </p:spPr>
      </p:sp>
      <p:sp>
        <p:nvSpPr>
          <p:cNvPr id="8" name="TextBox 8"/>
          <p:cNvSpPr txBox="1"/>
          <p:nvPr/>
        </p:nvSpPr>
        <p:spPr>
          <a:xfrm>
            <a:off x="1910903" y="636005"/>
            <a:ext cx="14502579" cy="1566544"/>
          </a:xfrm>
          <a:prstGeom prst="rect">
            <a:avLst/>
          </a:prstGeom>
        </p:spPr>
        <p:txBody>
          <a:bodyPr lIns="0" tIns="0" rIns="0" bIns="0" rtlCol="0" anchor="t">
            <a:spAutoFit/>
          </a:bodyPr>
          <a:lstStyle/>
          <a:p>
            <a:pPr algn="ctr">
              <a:lnSpc>
                <a:spcPts val="12880"/>
              </a:lnSpc>
            </a:pPr>
            <a:r>
              <a:rPr lang="en-US" sz="9200" b="1">
                <a:solidFill>
                  <a:srgbClr val="C6269E"/>
                </a:solidFill>
                <a:latin typeface="Canva Sans Bold"/>
                <a:ea typeface="Canva Sans Bold"/>
                <a:cs typeface="Canva Sans Bold"/>
                <a:sym typeface="Canva Sans Bold"/>
              </a:rPr>
              <a:t>Results and Screenshots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594373" y="225913"/>
            <a:ext cx="10856488" cy="9620055"/>
          </a:xfrm>
          <a:custGeom>
            <a:avLst/>
            <a:gdLst/>
            <a:ahLst/>
            <a:cxnLst/>
            <a:rect l="l" t="t" r="r" b="b"/>
            <a:pathLst>
              <a:path w="10856488" h="9620055">
                <a:moveTo>
                  <a:pt x="0" y="0"/>
                </a:moveTo>
                <a:lnTo>
                  <a:pt x="10856488" y="0"/>
                </a:lnTo>
                <a:lnTo>
                  <a:pt x="10856488" y="9620055"/>
                </a:lnTo>
                <a:lnTo>
                  <a:pt x="0" y="9620055"/>
                </a:lnTo>
                <a:lnTo>
                  <a:pt x="0" y="0"/>
                </a:lnTo>
                <a:close/>
              </a:path>
            </a:pathLst>
          </a:custGeom>
          <a:blipFill>
            <a:blip r:embed="rId2"/>
            <a:stretch>
              <a:fillRect/>
            </a:stretch>
          </a:blipFill>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529144" y="1727554"/>
            <a:ext cx="7501055" cy="1654299"/>
          </a:xfrm>
          <a:prstGeom prst="rect">
            <a:avLst/>
          </a:prstGeom>
        </p:spPr>
        <p:txBody>
          <a:bodyPr wrap="square" lIns="0" tIns="0" rIns="0" bIns="0" rtlCol="0" anchor="t">
            <a:spAutoFit/>
          </a:bodyPr>
          <a:lstStyle/>
          <a:p>
            <a:pPr algn="ctr">
              <a:lnSpc>
                <a:spcPts val="12880"/>
              </a:lnSpc>
            </a:pPr>
            <a:r>
              <a:rPr lang="en-US" sz="9200" b="1" dirty="0" err="1">
                <a:solidFill>
                  <a:srgbClr val="C6269E"/>
                </a:solidFill>
                <a:latin typeface="Canva Sans Bold"/>
                <a:ea typeface="Canva Sans Bold"/>
                <a:cs typeface="Canva Sans Bold"/>
                <a:sym typeface="Canva Sans Bold"/>
              </a:rPr>
              <a:t>Github</a:t>
            </a:r>
            <a:r>
              <a:rPr lang="en-US" sz="9200" b="1" dirty="0">
                <a:solidFill>
                  <a:srgbClr val="C6269E"/>
                </a:solidFill>
                <a:latin typeface="Canva Sans Bold"/>
                <a:ea typeface="Canva Sans Bold"/>
                <a:cs typeface="Canva Sans Bold"/>
                <a:sym typeface="Canva Sans Bold"/>
              </a:rPr>
              <a:t> Link</a:t>
            </a:r>
          </a:p>
        </p:txBody>
      </p:sp>
      <p:sp>
        <p:nvSpPr>
          <p:cNvPr id="3" name="TextBox 3"/>
          <p:cNvSpPr txBox="1"/>
          <p:nvPr/>
        </p:nvSpPr>
        <p:spPr>
          <a:xfrm>
            <a:off x="1028700" y="4265487"/>
            <a:ext cx="16457931" cy="878013"/>
          </a:xfrm>
          <a:prstGeom prst="rect">
            <a:avLst/>
          </a:prstGeom>
        </p:spPr>
        <p:txBody>
          <a:bodyPr lIns="0" tIns="0" rIns="0" bIns="0" rtlCol="0" anchor="t">
            <a:spAutoFit/>
          </a:bodyPr>
          <a:lstStyle/>
          <a:p>
            <a:pPr algn="ctr">
              <a:lnSpc>
                <a:spcPts val="7196"/>
              </a:lnSpc>
            </a:pPr>
            <a:r>
              <a:rPr lang="en-US" sz="5140" b="1">
                <a:solidFill>
                  <a:srgbClr val="FEFEFE"/>
                </a:solidFill>
                <a:latin typeface="Canva Sans Bold"/>
                <a:ea typeface="Canva Sans Bold"/>
                <a:cs typeface="Canva Sans Bold"/>
                <a:sym typeface="Canva Sans Bold"/>
              </a:rPr>
              <a:t>https://github.com/yashika302006/My-portfolio.git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789983" y="857250"/>
            <a:ext cx="6412260" cy="1566544"/>
          </a:xfrm>
          <a:prstGeom prst="rect">
            <a:avLst/>
          </a:prstGeom>
        </p:spPr>
        <p:txBody>
          <a:bodyPr lIns="0" tIns="0" rIns="0" bIns="0" rtlCol="0" anchor="t">
            <a:spAutoFit/>
          </a:bodyPr>
          <a:lstStyle/>
          <a:p>
            <a:pPr algn="ctr">
              <a:lnSpc>
                <a:spcPts val="12880"/>
              </a:lnSpc>
            </a:pPr>
            <a:r>
              <a:rPr lang="en-US" sz="9200" b="1">
                <a:solidFill>
                  <a:srgbClr val="C6269E"/>
                </a:solidFill>
                <a:latin typeface="Canva Sans Bold"/>
                <a:ea typeface="Canva Sans Bold"/>
                <a:cs typeface="Canva Sans Bold"/>
                <a:sym typeface="Canva Sans Bold"/>
              </a:rPr>
              <a:t>Conclusion</a:t>
            </a:r>
          </a:p>
        </p:txBody>
      </p:sp>
      <p:sp>
        <p:nvSpPr>
          <p:cNvPr id="3" name="TextBox 3"/>
          <p:cNvSpPr txBox="1"/>
          <p:nvPr/>
        </p:nvSpPr>
        <p:spPr>
          <a:xfrm>
            <a:off x="0" y="3413497"/>
            <a:ext cx="17830800" cy="4488408"/>
          </a:xfrm>
          <a:prstGeom prst="rect">
            <a:avLst/>
          </a:prstGeom>
        </p:spPr>
        <p:txBody>
          <a:bodyPr wrap="square" lIns="0" tIns="0" rIns="0" bIns="0" rtlCol="0" anchor="t">
            <a:spAutoFit/>
          </a:bodyPr>
          <a:lstStyle/>
          <a:p>
            <a:pPr algn="ctr">
              <a:lnSpc>
                <a:spcPts val="7033"/>
              </a:lnSpc>
            </a:pPr>
            <a:r>
              <a:rPr lang="en-US" sz="5023" b="1" dirty="0">
                <a:solidFill>
                  <a:srgbClr val="FEFEFE"/>
                </a:solidFill>
                <a:latin typeface="Canva Sans Bold"/>
                <a:ea typeface="Canva Sans Bold"/>
                <a:cs typeface="Canva Sans Bold"/>
                <a:sym typeface="Canva Sans Bold"/>
              </a:rPr>
              <a:t>"In conclusion, this portfolio showcases my academic journey, highlighting my growth, achievements, and</a:t>
            </a:r>
          </a:p>
          <a:p>
            <a:pPr algn="ctr">
              <a:lnSpc>
                <a:spcPts val="7033"/>
              </a:lnSpc>
            </a:pPr>
            <a:r>
              <a:rPr lang="en-US" sz="5023" b="1" dirty="0">
                <a:solidFill>
                  <a:srgbClr val="FEFEFE"/>
                </a:solidFill>
                <a:latin typeface="Canva Sans Bold"/>
                <a:ea typeface="Canva Sans Bold"/>
                <a:cs typeface="Canva Sans Bold"/>
                <a:sym typeface="Canva Sans Bold"/>
              </a:rPr>
              <a:t> skills developed throughout my studies. I'm proud of the work I've accomplished and look forward to applying these skills in future endeavors."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2661483" y="2951751"/>
            <a:ext cx="17956749" cy="18046984"/>
          </a:xfrm>
          <a:custGeom>
            <a:avLst/>
            <a:gdLst/>
            <a:ahLst/>
            <a:cxnLst/>
            <a:rect l="l" t="t" r="r" b="b"/>
            <a:pathLst>
              <a:path w="17956749" h="18046984">
                <a:moveTo>
                  <a:pt x="0" y="0"/>
                </a:moveTo>
                <a:lnTo>
                  <a:pt x="17956750" y="0"/>
                </a:lnTo>
                <a:lnTo>
                  <a:pt x="17956750" y="18046984"/>
                </a:lnTo>
                <a:lnTo>
                  <a:pt x="0" y="18046984"/>
                </a:lnTo>
                <a:lnTo>
                  <a:pt x="0" y="0"/>
                </a:lnTo>
                <a:close/>
              </a:path>
            </a:pathLst>
          </a:custGeom>
          <a:blipFill>
            <a:blip r:embed="rId2"/>
            <a:stretch>
              <a:fillRect/>
            </a:stretch>
          </a:blipFill>
        </p:spPr>
      </p:sp>
      <p:sp>
        <p:nvSpPr>
          <p:cNvPr id="3" name="TextBox 3"/>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4" name="Freeform 4"/>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sp>
        <p:nvSpPr>
          <p:cNvPr id="5" name="TextBox 5"/>
          <p:cNvSpPr txBox="1"/>
          <p:nvPr/>
        </p:nvSpPr>
        <p:spPr>
          <a:xfrm>
            <a:off x="1028700" y="1485900"/>
            <a:ext cx="16649700" cy="8438207"/>
          </a:xfrm>
          <a:prstGeom prst="rect">
            <a:avLst/>
          </a:prstGeom>
        </p:spPr>
        <p:txBody>
          <a:bodyPr wrap="square" lIns="0" tIns="0" rIns="0" bIns="0" rtlCol="0" anchor="t">
            <a:spAutoFit/>
          </a:bodyPr>
          <a:lstStyle/>
          <a:p>
            <a:pPr algn="l">
              <a:lnSpc>
                <a:spcPts val="4670"/>
              </a:lnSpc>
            </a:pPr>
            <a:r>
              <a:rPr lang="en-US" sz="4490" dirty="0">
                <a:solidFill>
                  <a:srgbClr val="FFFFFF"/>
                </a:solidFill>
                <a:latin typeface="Raleway"/>
                <a:ea typeface="Raleway"/>
                <a:cs typeface="Raleway"/>
                <a:sym typeface="Raleway"/>
              </a:rPr>
              <a:t> </a:t>
            </a:r>
            <a:r>
              <a:rPr lang="en-US" sz="4490" dirty="0" smtClean="0">
                <a:solidFill>
                  <a:srgbClr val="FFFFFF"/>
                </a:solidFill>
                <a:latin typeface="Raleway"/>
                <a:ea typeface="Raleway"/>
                <a:cs typeface="Raleway"/>
                <a:sym typeface="Raleway"/>
              </a:rPr>
              <a:t>                STUDENT </a:t>
            </a:r>
            <a:r>
              <a:rPr lang="en-US" sz="4490" dirty="0">
                <a:solidFill>
                  <a:srgbClr val="FFFFFF"/>
                </a:solidFill>
                <a:latin typeface="Raleway"/>
                <a:ea typeface="Raleway"/>
                <a:cs typeface="Raleway"/>
                <a:sym typeface="Raleway"/>
              </a:rPr>
              <a:t>NAME :                     T. YASHIKA </a:t>
            </a:r>
          </a:p>
          <a:p>
            <a:pPr algn="l">
              <a:lnSpc>
                <a:spcPts val="4670"/>
              </a:lnSpc>
            </a:pPr>
            <a:endParaRPr/>
          </a:p>
          <a:p>
            <a:pPr algn="ctr">
              <a:lnSpc>
                <a:spcPts val="4670"/>
              </a:lnSpc>
            </a:pPr>
            <a:r>
              <a:rPr lang="en-US" sz="4490" dirty="0">
                <a:solidFill>
                  <a:srgbClr val="FFFFFF"/>
                </a:solidFill>
                <a:latin typeface="Raleway"/>
                <a:ea typeface="Raleway"/>
                <a:cs typeface="Raleway"/>
                <a:sym typeface="Raleway"/>
              </a:rPr>
              <a:t>REGISTER NO AND NMID :      </a:t>
            </a:r>
            <a:r>
              <a:rPr lang="en-US" sz="4490" dirty="0" smtClean="0">
                <a:solidFill>
                  <a:srgbClr val="FFFFFF"/>
                </a:solidFill>
                <a:latin typeface="Raleway"/>
                <a:ea typeface="Raleway"/>
                <a:cs typeface="Raleway"/>
                <a:sym typeface="Raleway"/>
              </a:rPr>
              <a:t>2428K0072/asbrubd2428k007</a:t>
            </a:r>
          </a:p>
          <a:p>
            <a:pPr algn="ctr">
              <a:lnSpc>
                <a:spcPts val="4670"/>
              </a:lnSpc>
            </a:pPr>
            <a:endParaRPr lang="en-US" sz="4490" dirty="0">
              <a:solidFill>
                <a:srgbClr val="FFFFFF"/>
              </a:solidFill>
              <a:latin typeface="Raleway"/>
              <a:ea typeface="Raleway"/>
              <a:cs typeface="Raleway"/>
              <a:sym typeface="Raleway"/>
            </a:endParaRPr>
          </a:p>
          <a:p>
            <a:pPr algn="ctr">
              <a:lnSpc>
                <a:spcPts val="4670"/>
              </a:lnSpc>
            </a:pPr>
            <a:r>
              <a:rPr lang="en-US" sz="4490" dirty="0" smtClean="0">
                <a:solidFill>
                  <a:srgbClr val="FFFFFF"/>
                </a:solidFill>
                <a:latin typeface="Raleway"/>
                <a:ea typeface="Raleway"/>
                <a:cs typeface="Raleway"/>
                <a:sym typeface="Raleway"/>
              </a:rPr>
              <a:t>       DEPARTMENT </a:t>
            </a:r>
            <a:r>
              <a:rPr lang="en-US" sz="4490" dirty="0">
                <a:solidFill>
                  <a:srgbClr val="FFFFFF"/>
                </a:solidFill>
                <a:latin typeface="Raleway"/>
                <a:ea typeface="Raleway"/>
                <a:cs typeface="Raleway"/>
                <a:sym typeface="Raleway"/>
              </a:rPr>
              <a:t>:                         BSC CS(AI&amp;DS) </a:t>
            </a:r>
          </a:p>
          <a:p>
            <a:pPr algn="ctr">
              <a:lnSpc>
                <a:spcPts val="4670"/>
              </a:lnSpc>
            </a:pPr>
            <a:r>
              <a:rPr lang="en-US" sz="4490" dirty="0">
                <a:solidFill>
                  <a:srgbClr val="FFFFFF"/>
                </a:solidFill>
                <a:latin typeface="Raleway"/>
                <a:ea typeface="Raleway"/>
                <a:cs typeface="Raleway"/>
                <a:sym typeface="Raleway"/>
              </a:rPr>
              <a:t>                                          </a:t>
            </a:r>
          </a:p>
          <a:p>
            <a:pPr algn="ctr">
              <a:lnSpc>
                <a:spcPts val="4670"/>
              </a:lnSpc>
            </a:pPr>
            <a:r>
              <a:rPr lang="en-US" sz="4490" dirty="0" smtClean="0">
                <a:solidFill>
                  <a:srgbClr val="FFFFFF"/>
                </a:solidFill>
                <a:latin typeface="Raleway"/>
                <a:ea typeface="Raleway"/>
                <a:cs typeface="Raleway"/>
                <a:sym typeface="Raleway"/>
              </a:rPr>
              <a:t> </a:t>
            </a:r>
          </a:p>
          <a:p>
            <a:pPr algn="ctr">
              <a:lnSpc>
                <a:spcPts val="4670"/>
              </a:lnSpc>
            </a:pPr>
            <a:r>
              <a:rPr lang="en-US" sz="4490" dirty="0" smtClean="0">
                <a:solidFill>
                  <a:srgbClr val="FFFFFF"/>
                </a:solidFill>
                <a:latin typeface="Raleway"/>
                <a:ea typeface="Raleway"/>
                <a:cs typeface="Raleway"/>
                <a:sym typeface="Raleway"/>
              </a:rPr>
              <a:t>                     COLLEGE     :    SHREE VENKATESHWARA ARTS                               </a:t>
            </a:r>
            <a:endParaRPr lang="en-US" sz="4490" dirty="0">
              <a:solidFill>
                <a:srgbClr val="FFFFFF"/>
              </a:solidFill>
              <a:latin typeface="Raleway"/>
              <a:ea typeface="Raleway"/>
              <a:cs typeface="Raleway"/>
              <a:sym typeface="Raleway"/>
            </a:endParaRPr>
          </a:p>
          <a:p>
            <a:pPr algn="ctr">
              <a:lnSpc>
                <a:spcPts val="4670"/>
              </a:lnSpc>
            </a:pPr>
            <a:r>
              <a:rPr lang="en-US" sz="4490" dirty="0">
                <a:solidFill>
                  <a:srgbClr val="FFFFFF"/>
                </a:solidFill>
                <a:latin typeface="Raleway"/>
                <a:ea typeface="Raleway"/>
                <a:cs typeface="Raleway"/>
                <a:sym typeface="Raleway"/>
              </a:rPr>
              <a:t>                     </a:t>
            </a:r>
            <a:r>
              <a:rPr lang="en-US" sz="4490" dirty="0" smtClean="0">
                <a:solidFill>
                  <a:srgbClr val="FFFFFF"/>
                </a:solidFill>
                <a:latin typeface="Raleway"/>
                <a:ea typeface="Raleway"/>
                <a:cs typeface="Raleway"/>
                <a:sym typeface="Raleway"/>
              </a:rPr>
              <a:t> &amp;SCIENCE (CO-ED) </a:t>
            </a:r>
          </a:p>
          <a:p>
            <a:pPr algn="ctr">
              <a:lnSpc>
                <a:spcPts val="4670"/>
              </a:lnSpc>
            </a:pPr>
            <a:r>
              <a:rPr lang="en-US" sz="4490" dirty="0" smtClean="0">
                <a:solidFill>
                  <a:srgbClr val="FFFFFF"/>
                </a:solidFill>
                <a:latin typeface="Raleway"/>
                <a:ea typeface="Raleway"/>
                <a:cs typeface="Raleway"/>
                <a:sym typeface="Raleway"/>
              </a:rPr>
              <a:t>      COLLEGE.</a:t>
            </a:r>
            <a:endParaRPr lang="en-US" sz="4490" dirty="0">
              <a:solidFill>
                <a:srgbClr val="FFFFFF"/>
              </a:solidFill>
              <a:latin typeface="Raleway"/>
              <a:ea typeface="Raleway"/>
              <a:cs typeface="Raleway"/>
              <a:sym typeface="Raleway"/>
            </a:endParaRPr>
          </a:p>
          <a:p>
            <a:pPr algn="ctr">
              <a:lnSpc>
                <a:spcPts val="4670"/>
              </a:lnSpc>
            </a:pPr>
            <a:endParaRPr/>
          </a:p>
          <a:p>
            <a:pPr algn="ctr">
              <a:lnSpc>
                <a:spcPts val="4670"/>
              </a:lnSpc>
            </a:pPr>
            <a:r>
              <a:rPr lang="en-US" sz="4490" dirty="0" smtClean="0">
                <a:solidFill>
                  <a:srgbClr val="FFFFFF"/>
                </a:solidFill>
                <a:latin typeface="Raleway"/>
                <a:ea typeface="Raleway"/>
                <a:cs typeface="Raleway"/>
                <a:sym typeface="Raleway"/>
              </a:rPr>
              <a:t>   UNIVERSITY      </a:t>
            </a:r>
            <a:r>
              <a:rPr lang="en-US" sz="4490" dirty="0">
                <a:solidFill>
                  <a:srgbClr val="FFFFFF"/>
                </a:solidFill>
                <a:latin typeface="Raleway"/>
                <a:ea typeface="Raleway"/>
                <a:cs typeface="Raleway"/>
                <a:sym typeface="Raleway"/>
              </a:rPr>
              <a:t>:          BHARATHIYAR UNIVERSITY                                            </a:t>
            </a:r>
          </a:p>
          <a:p>
            <a:pPr algn="ctr">
              <a:lnSpc>
                <a:spcPts val="4670"/>
              </a:lnSpc>
            </a:pPr>
            <a:endParaRPr/>
          </a:p>
          <a:p>
            <a:pPr algn="ctr">
              <a:lnSpc>
                <a:spcPts val="4670"/>
              </a:lnSpc>
              <a:spcBef>
                <a:spcPct val="0"/>
              </a:spcBef>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2939189" y="3434828"/>
            <a:ext cx="12422388" cy="2727960"/>
            <a:chOff x="0" y="0"/>
            <a:chExt cx="1850635" cy="406400"/>
          </a:xfrm>
        </p:grpSpPr>
        <p:sp>
          <p:nvSpPr>
            <p:cNvPr id="3" name="Freeform 3"/>
            <p:cNvSpPr/>
            <p:nvPr/>
          </p:nvSpPr>
          <p:spPr>
            <a:xfrm>
              <a:off x="0" y="0"/>
              <a:ext cx="1850635" cy="406400"/>
            </a:xfrm>
            <a:custGeom>
              <a:avLst/>
              <a:gdLst/>
              <a:ahLst/>
              <a:cxnLst/>
              <a:rect l="l" t="t" r="r" b="b"/>
              <a:pathLst>
                <a:path w="1850635" h="406400">
                  <a:moveTo>
                    <a:pt x="1647435" y="0"/>
                  </a:moveTo>
                  <a:cubicBezTo>
                    <a:pt x="1759659" y="0"/>
                    <a:pt x="1850635" y="90976"/>
                    <a:pt x="1850635" y="203200"/>
                  </a:cubicBezTo>
                  <a:cubicBezTo>
                    <a:pt x="1850635" y="315424"/>
                    <a:pt x="1759659" y="406400"/>
                    <a:pt x="1647435"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14300" cap="sq">
              <a:gradFill>
                <a:gsLst>
                  <a:gs pos="0">
                    <a:srgbClr val="C6269E">
                      <a:alpha val="100000"/>
                    </a:srgbClr>
                  </a:gs>
                  <a:gs pos="100000">
                    <a:srgbClr val="DDBAFF">
                      <a:alpha val="12000"/>
                    </a:srgbClr>
                  </a:gs>
                </a:gsLst>
                <a:lin ang="0"/>
              </a:gradFill>
              <a:prstDash val="solid"/>
              <a:miter/>
            </a:ln>
          </p:spPr>
        </p:sp>
        <p:sp>
          <p:nvSpPr>
            <p:cNvPr id="4" name="TextBox 4"/>
            <p:cNvSpPr txBox="1"/>
            <p:nvPr/>
          </p:nvSpPr>
          <p:spPr>
            <a:xfrm>
              <a:off x="0" y="28575"/>
              <a:ext cx="1850635" cy="377825"/>
            </a:xfrm>
            <a:prstGeom prst="rect">
              <a:avLst/>
            </a:prstGeom>
          </p:spPr>
          <p:txBody>
            <a:bodyPr lIns="50800" tIns="50800" rIns="50800" bIns="50800" rtlCol="0" anchor="ctr"/>
            <a:lstStyle/>
            <a:p>
              <a:pPr algn="ctr">
                <a:lnSpc>
                  <a:spcPts val="2661"/>
                </a:lnSpc>
              </a:pPr>
              <a:endParaRPr/>
            </a:p>
          </p:txBody>
        </p:sp>
      </p:grpSp>
      <p:sp>
        <p:nvSpPr>
          <p:cNvPr id="5" name="Freeform 5"/>
          <p:cNvSpPr/>
          <p:nvPr/>
        </p:nvSpPr>
        <p:spPr>
          <a:xfrm>
            <a:off x="6525283" y="-1262009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6" name="Freeform 6"/>
          <p:cNvSpPr/>
          <p:nvPr/>
        </p:nvSpPr>
        <p:spPr>
          <a:xfrm>
            <a:off x="-8140649" y="5426888"/>
            <a:ext cx="17956749" cy="18046984"/>
          </a:xfrm>
          <a:custGeom>
            <a:avLst/>
            <a:gdLst/>
            <a:ahLst/>
            <a:cxnLst/>
            <a:rect l="l" t="t" r="r" b="b"/>
            <a:pathLst>
              <a:path w="17956749" h="18046984">
                <a:moveTo>
                  <a:pt x="0" y="0"/>
                </a:moveTo>
                <a:lnTo>
                  <a:pt x="17956749" y="0"/>
                </a:lnTo>
                <a:lnTo>
                  <a:pt x="17956749" y="18046984"/>
                </a:lnTo>
                <a:lnTo>
                  <a:pt x="0" y="18046984"/>
                </a:lnTo>
                <a:lnTo>
                  <a:pt x="0" y="0"/>
                </a:lnTo>
                <a:close/>
              </a:path>
            </a:pathLst>
          </a:custGeom>
          <a:blipFill>
            <a:blip r:embed="rId2"/>
            <a:stretch>
              <a:fillRect/>
            </a:stretch>
          </a:blipFill>
        </p:spPr>
      </p:sp>
      <p:sp>
        <p:nvSpPr>
          <p:cNvPr id="7" name="TextBox 7"/>
          <p:cNvSpPr txBox="1"/>
          <p:nvPr/>
        </p:nvSpPr>
        <p:spPr>
          <a:xfrm>
            <a:off x="4065597" y="3891885"/>
            <a:ext cx="5848350" cy="2023396"/>
          </a:xfrm>
          <a:prstGeom prst="rect">
            <a:avLst/>
          </a:prstGeom>
        </p:spPr>
        <p:txBody>
          <a:bodyPr lIns="0" tIns="0" rIns="0" bIns="0" rtlCol="0" anchor="t">
            <a:spAutoFit/>
          </a:bodyPr>
          <a:lstStyle/>
          <a:p>
            <a:pPr algn="l">
              <a:lnSpc>
                <a:spcPts val="15265"/>
              </a:lnSpc>
              <a:spcBef>
                <a:spcPct val="0"/>
              </a:spcBef>
            </a:pPr>
            <a:r>
              <a:rPr lang="en-US" sz="14678" b="1">
                <a:solidFill>
                  <a:srgbClr val="FFFFFF"/>
                </a:solidFill>
                <a:latin typeface="Raleway Heavy"/>
                <a:ea typeface="Raleway Heavy"/>
                <a:cs typeface="Raleway Heavy"/>
                <a:sym typeface="Raleway Heavy"/>
              </a:rPr>
              <a:t>Thank</a:t>
            </a:r>
          </a:p>
        </p:txBody>
      </p:sp>
      <p:sp>
        <p:nvSpPr>
          <p:cNvPr id="8" name="TextBox 8"/>
          <p:cNvSpPr txBox="1"/>
          <p:nvPr/>
        </p:nvSpPr>
        <p:spPr>
          <a:xfrm>
            <a:off x="9913947" y="3891885"/>
            <a:ext cx="4972189" cy="2023396"/>
          </a:xfrm>
          <a:prstGeom prst="rect">
            <a:avLst/>
          </a:prstGeom>
        </p:spPr>
        <p:txBody>
          <a:bodyPr lIns="0" tIns="0" rIns="0" bIns="0" rtlCol="0" anchor="t">
            <a:spAutoFit/>
          </a:bodyPr>
          <a:lstStyle/>
          <a:p>
            <a:pPr algn="l">
              <a:lnSpc>
                <a:spcPts val="15265"/>
              </a:lnSpc>
              <a:spcBef>
                <a:spcPct val="0"/>
              </a:spcBef>
            </a:pPr>
            <a:r>
              <a:rPr lang="en-US" sz="14678" b="1">
                <a:solidFill>
                  <a:srgbClr val="C6269E"/>
                </a:solidFill>
                <a:latin typeface="Raleway Bold"/>
                <a:ea typeface="Raleway Bold"/>
                <a:cs typeface="Raleway Bold"/>
                <a:sym typeface="Raleway Bold"/>
              </a:rPr>
              <a:t>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4103299" y="383341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3" name="Freeform 3"/>
          <p:cNvSpPr/>
          <p:nvPr/>
        </p:nvSpPr>
        <p:spPr>
          <a:xfrm>
            <a:off x="11659675" y="-12354245"/>
            <a:ext cx="17956749" cy="18046984"/>
          </a:xfrm>
          <a:custGeom>
            <a:avLst/>
            <a:gdLst/>
            <a:ahLst/>
            <a:cxnLst/>
            <a:rect l="l" t="t" r="r" b="b"/>
            <a:pathLst>
              <a:path w="17956749" h="18046984">
                <a:moveTo>
                  <a:pt x="0" y="0"/>
                </a:moveTo>
                <a:lnTo>
                  <a:pt x="17956749" y="0"/>
                </a:lnTo>
                <a:lnTo>
                  <a:pt x="17956749" y="18046984"/>
                </a:lnTo>
                <a:lnTo>
                  <a:pt x="0" y="18046984"/>
                </a:lnTo>
                <a:lnTo>
                  <a:pt x="0" y="0"/>
                </a:lnTo>
                <a:close/>
              </a:path>
            </a:pathLst>
          </a:custGeom>
          <a:blipFill>
            <a:blip r:embed="rId2"/>
            <a:stretch>
              <a:fillRect/>
            </a:stretch>
          </a:blipFill>
        </p:spPr>
      </p:sp>
      <p:sp>
        <p:nvSpPr>
          <p:cNvPr id="4" name="TextBox 4"/>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5" name="Freeform 5"/>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grpSp>
        <p:nvGrpSpPr>
          <p:cNvPr id="6" name="Group 6"/>
          <p:cNvGrpSpPr/>
          <p:nvPr/>
        </p:nvGrpSpPr>
        <p:grpSpPr>
          <a:xfrm>
            <a:off x="16787240" y="3132406"/>
            <a:ext cx="4181174" cy="418117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id="8" name="TextBox 8"/>
            <p:cNvSpPr txBox="1"/>
            <p:nvPr/>
          </p:nvSpPr>
          <p:spPr>
            <a:xfrm>
              <a:off x="76200" y="104775"/>
              <a:ext cx="660400" cy="631825"/>
            </a:xfrm>
            <a:prstGeom prst="rect">
              <a:avLst/>
            </a:prstGeom>
          </p:spPr>
          <p:txBody>
            <a:bodyPr lIns="50800" tIns="50800" rIns="50800" bIns="50800" rtlCol="0" anchor="ctr"/>
            <a:lstStyle/>
            <a:p>
              <a:pPr algn="ctr">
                <a:lnSpc>
                  <a:spcPts val="2557"/>
                </a:lnSpc>
              </a:pPr>
              <a:endParaRPr/>
            </a:p>
          </p:txBody>
        </p:sp>
      </p:grpSp>
      <p:sp>
        <p:nvSpPr>
          <p:cNvPr id="9" name="Freeform 9"/>
          <p:cNvSpPr/>
          <p:nvPr/>
        </p:nvSpPr>
        <p:spPr>
          <a:xfrm>
            <a:off x="7765312" y="4432344"/>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0" name="Freeform 10"/>
          <p:cNvSpPr/>
          <p:nvPr/>
        </p:nvSpPr>
        <p:spPr>
          <a:xfrm>
            <a:off x="6781800" y="32385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1" name="Freeform 11"/>
          <p:cNvSpPr/>
          <p:nvPr/>
        </p:nvSpPr>
        <p:spPr>
          <a:xfrm>
            <a:off x="7086600" y="4884955"/>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2" name="TextBox 12"/>
          <p:cNvSpPr txBox="1"/>
          <p:nvPr/>
        </p:nvSpPr>
        <p:spPr>
          <a:xfrm>
            <a:off x="1463265" y="1658648"/>
            <a:ext cx="8359447" cy="1887377"/>
          </a:xfrm>
          <a:prstGeom prst="rect">
            <a:avLst/>
          </a:prstGeom>
        </p:spPr>
        <p:txBody>
          <a:bodyPr lIns="0" tIns="0" rIns="0" bIns="0" rtlCol="0" anchor="t">
            <a:spAutoFit/>
          </a:bodyPr>
          <a:lstStyle/>
          <a:p>
            <a:pPr algn="ctr">
              <a:lnSpc>
                <a:spcPts val="15513"/>
              </a:lnSpc>
            </a:pPr>
            <a:r>
              <a:rPr lang="en-US" sz="11080" b="1" dirty="0">
                <a:solidFill>
                  <a:srgbClr val="C6269E"/>
                </a:solidFill>
                <a:latin typeface="Canva Sans Bold"/>
                <a:ea typeface="Canva Sans Bold"/>
                <a:cs typeface="Canva Sans Bold"/>
                <a:sym typeface="Canva Sans Bold"/>
              </a:rPr>
              <a:t>Project Title</a:t>
            </a:r>
          </a:p>
        </p:txBody>
      </p:sp>
      <p:sp>
        <p:nvSpPr>
          <p:cNvPr id="13" name="TextBox 13"/>
          <p:cNvSpPr txBox="1"/>
          <p:nvPr/>
        </p:nvSpPr>
        <p:spPr>
          <a:xfrm rot="10800000" flipV="1">
            <a:off x="6579096" y="5588480"/>
            <a:ext cx="5231904" cy="936154"/>
          </a:xfrm>
          <a:prstGeom prst="rect">
            <a:avLst/>
          </a:prstGeom>
        </p:spPr>
        <p:txBody>
          <a:bodyPr wrap="square" lIns="0" tIns="0" rIns="0" bIns="0" rtlCol="0" anchor="t">
            <a:spAutoFit/>
          </a:bodyPr>
          <a:lstStyle/>
          <a:p>
            <a:pPr algn="ctr">
              <a:lnSpc>
                <a:spcPts val="7279"/>
              </a:lnSpc>
            </a:pPr>
            <a:r>
              <a:rPr lang="en-US" sz="5199" b="1" dirty="0">
                <a:solidFill>
                  <a:srgbClr val="FFFFFF"/>
                </a:solidFill>
                <a:latin typeface="Canva Sans Bold"/>
                <a:ea typeface="Canva Sans Bold"/>
                <a:cs typeface="Canva Sans Bold"/>
                <a:sym typeface="Canva Sans Bold"/>
              </a:rPr>
              <a:t>Digital Portfolio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8691081" y="-10451604"/>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3" name="Freeform 3"/>
          <p:cNvSpPr/>
          <p:nvPr/>
        </p:nvSpPr>
        <p:spPr>
          <a:xfrm>
            <a:off x="-12769799" y="360481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4" name="TextBox 4"/>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5" name="Freeform 5"/>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sp>
        <p:nvSpPr>
          <p:cNvPr id="6" name="TextBox 6"/>
          <p:cNvSpPr txBox="1"/>
          <p:nvPr/>
        </p:nvSpPr>
        <p:spPr>
          <a:xfrm>
            <a:off x="-1085538" y="399716"/>
            <a:ext cx="8308152" cy="1449212"/>
          </a:xfrm>
          <a:prstGeom prst="rect">
            <a:avLst/>
          </a:prstGeom>
        </p:spPr>
        <p:txBody>
          <a:bodyPr lIns="0" tIns="0" rIns="0" bIns="0" rtlCol="0" anchor="t">
            <a:spAutoFit/>
          </a:bodyPr>
          <a:lstStyle/>
          <a:p>
            <a:pPr algn="ctr">
              <a:lnSpc>
                <a:spcPts val="11972"/>
              </a:lnSpc>
            </a:pPr>
            <a:r>
              <a:rPr lang="en-US" sz="8551" b="1">
                <a:solidFill>
                  <a:srgbClr val="C6269E"/>
                </a:solidFill>
                <a:latin typeface="Canva Sans Bold"/>
                <a:ea typeface="Canva Sans Bold"/>
                <a:cs typeface="Canva Sans Bold"/>
                <a:sym typeface="Canva Sans Bold"/>
              </a:rPr>
              <a:t>Agenda</a:t>
            </a:r>
          </a:p>
        </p:txBody>
      </p:sp>
      <p:sp>
        <p:nvSpPr>
          <p:cNvPr id="7" name="TextBox 7"/>
          <p:cNvSpPr txBox="1"/>
          <p:nvPr/>
        </p:nvSpPr>
        <p:spPr>
          <a:xfrm>
            <a:off x="3068538" y="2289364"/>
            <a:ext cx="11886565" cy="8384137"/>
          </a:xfrm>
          <a:prstGeom prst="rect">
            <a:avLst/>
          </a:prstGeom>
        </p:spPr>
        <p:txBody>
          <a:bodyPr lIns="0" tIns="0" rIns="0" bIns="0" rtlCol="0" anchor="t">
            <a:spAutoFit/>
          </a:bodyPr>
          <a:lstStyle/>
          <a:p>
            <a:pPr marL="1256902" lvl="1" indent="-628451" algn="ctr">
              <a:lnSpc>
                <a:spcPts val="6054"/>
              </a:lnSpc>
              <a:buFont typeface="Arial"/>
              <a:buChar char="•"/>
            </a:pPr>
            <a:r>
              <a:rPr lang="en-US" sz="5821">
                <a:solidFill>
                  <a:srgbClr val="FFFFFF"/>
                </a:solidFill>
                <a:latin typeface="Raleway"/>
                <a:ea typeface="Raleway"/>
                <a:cs typeface="Raleway"/>
                <a:sym typeface="Raleway"/>
              </a:rPr>
              <a:t>Program Statement</a:t>
            </a:r>
          </a:p>
          <a:p>
            <a:pPr marL="1256902" lvl="1" indent="-628451" algn="ctr">
              <a:lnSpc>
                <a:spcPts val="6054"/>
              </a:lnSpc>
              <a:buFont typeface="Arial"/>
              <a:buChar char="•"/>
            </a:pPr>
            <a:r>
              <a:rPr lang="en-US" sz="5821">
                <a:solidFill>
                  <a:srgbClr val="FFFFFF"/>
                </a:solidFill>
                <a:latin typeface="Raleway"/>
                <a:ea typeface="Raleway"/>
                <a:cs typeface="Raleway"/>
                <a:sym typeface="Raleway"/>
              </a:rPr>
              <a:t>Project Overview</a:t>
            </a:r>
          </a:p>
          <a:p>
            <a:pPr marL="1256902" lvl="1" indent="-628451" algn="ctr">
              <a:lnSpc>
                <a:spcPts val="6054"/>
              </a:lnSpc>
              <a:buFont typeface="Arial"/>
              <a:buChar char="•"/>
            </a:pPr>
            <a:r>
              <a:rPr lang="en-US" sz="5821">
                <a:solidFill>
                  <a:srgbClr val="FFFFFF"/>
                </a:solidFill>
                <a:latin typeface="Raleway"/>
                <a:ea typeface="Raleway"/>
                <a:cs typeface="Raleway"/>
                <a:sym typeface="Raleway"/>
              </a:rPr>
              <a:t>End Users</a:t>
            </a:r>
          </a:p>
          <a:p>
            <a:pPr marL="1256902" lvl="1" indent="-628451" algn="ctr">
              <a:lnSpc>
                <a:spcPts val="6054"/>
              </a:lnSpc>
              <a:buFont typeface="Arial"/>
              <a:buChar char="•"/>
            </a:pPr>
            <a:r>
              <a:rPr lang="en-US" sz="5821">
                <a:solidFill>
                  <a:srgbClr val="FFFFFF"/>
                </a:solidFill>
                <a:latin typeface="Raleway"/>
                <a:ea typeface="Raleway"/>
                <a:cs typeface="Raleway"/>
                <a:sym typeface="Raleway"/>
              </a:rPr>
              <a:t>Tools and Technologies</a:t>
            </a:r>
          </a:p>
          <a:p>
            <a:pPr marL="1256902" lvl="1" indent="-628451" algn="ctr">
              <a:lnSpc>
                <a:spcPts val="6054"/>
              </a:lnSpc>
              <a:buFont typeface="Arial"/>
              <a:buChar char="•"/>
            </a:pPr>
            <a:r>
              <a:rPr lang="en-US" sz="5821">
                <a:solidFill>
                  <a:srgbClr val="FFFFFF"/>
                </a:solidFill>
                <a:latin typeface="Raleway"/>
                <a:ea typeface="Raleway"/>
                <a:cs typeface="Raleway"/>
                <a:sym typeface="Raleway"/>
              </a:rPr>
              <a:t>  Portfolio Design and Layout</a:t>
            </a:r>
          </a:p>
          <a:p>
            <a:pPr marL="1256902" lvl="1" indent="-628451" algn="ctr">
              <a:lnSpc>
                <a:spcPts val="6054"/>
              </a:lnSpc>
              <a:buFont typeface="Arial"/>
              <a:buChar char="•"/>
            </a:pPr>
            <a:r>
              <a:rPr lang="en-US" sz="5821">
                <a:solidFill>
                  <a:srgbClr val="FFFFFF"/>
                </a:solidFill>
                <a:latin typeface="Raleway"/>
                <a:ea typeface="Raleway"/>
                <a:cs typeface="Raleway"/>
                <a:sym typeface="Raleway"/>
              </a:rPr>
              <a:t>Features and Functionality</a:t>
            </a:r>
          </a:p>
          <a:p>
            <a:pPr marL="1256902" lvl="1" indent="-628451" algn="ctr">
              <a:lnSpc>
                <a:spcPts val="6054"/>
              </a:lnSpc>
              <a:buFont typeface="Arial"/>
              <a:buChar char="•"/>
            </a:pPr>
            <a:r>
              <a:rPr lang="en-US" sz="5821">
                <a:solidFill>
                  <a:srgbClr val="FFFFFF"/>
                </a:solidFill>
                <a:latin typeface="Raleway"/>
                <a:ea typeface="Raleway"/>
                <a:cs typeface="Raleway"/>
                <a:sym typeface="Raleway"/>
              </a:rPr>
              <a:t>Result and Screenshot</a:t>
            </a:r>
          </a:p>
          <a:p>
            <a:pPr marL="1256902" lvl="1" indent="-628451" algn="ctr">
              <a:lnSpc>
                <a:spcPts val="6054"/>
              </a:lnSpc>
              <a:buFont typeface="Arial"/>
              <a:buChar char="•"/>
            </a:pPr>
            <a:r>
              <a:rPr lang="en-US" sz="5821">
                <a:solidFill>
                  <a:srgbClr val="FFFFFF"/>
                </a:solidFill>
                <a:latin typeface="Raleway"/>
                <a:ea typeface="Raleway"/>
                <a:cs typeface="Raleway"/>
                <a:sym typeface="Raleway"/>
              </a:rPr>
              <a:t>Github link</a:t>
            </a:r>
          </a:p>
          <a:p>
            <a:pPr marL="1256902" lvl="1" indent="-628451" algn="ctr">
              <a:lnSpc>
                <a:spcPts val="6054"/>
              </a:lnSpc>
              <a:buFont typeface="Arial"/>
              <a:buChar char="•"/>
            </a:pPr>
            <a:r>
              <a:rPr lang="en-US" sz="5821">
                <a:solidFill>
                  <a:srgbClr val="FFFFFF"/>
                </a:solidFill>
                <a:latin typeface="Raleway"/>
                <a:ea typeface="Raleway"/>
                <a:cs typeface="Raleway"/>
                <a:sym typeface="Raleway"/>
              </a:rPr>
              <a:t>Conclusion</a:t>
            </a:r>
          </a:p>
          <a:p>
            <a:pPr algn="ctr">
              <a:lnSpc>
                <a:spcPts val="6054"/>
              </a:lnSpc>
            </a:pPr>
            <a:endParaRPr/>
          </a:p>
          <a:p>
            <a:pPr algn="ctr">
              <a:lnSpc>
                <a:spcPts val="6054"/>
              </a:lnSpc>
              <a:spcBef>
                <a:spcPct val="0"/>
              </a:spcBef>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3" name="Freeform 3"/>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2" cstate="print">
              <a:extLst>
                <a:ext uri="{96DAC541-7B7A-43D3-8B79-37D633B846F1}">
                  <asvg:svgBlip xmlns="" xmlns:asvg="http://schemas.microsoft.com/office/drawing/2016/SVG/main" r:embed="rId3"/>
                </a:ext>
              </a:extLst>
            </a:blip>
            <a:stretch>
              <a:fillRect/>
            </a:stretch>
          </a:blipFill>
        </p:spPr>
      </p:sp>
      <p:sp>
        <p:nvSpPr>
          <p:cNvPr id="4" name="TextBox 4"/>
          <p:cNvSpPr txBox="1"/>
          <p:nvPr/>
        </p:nvSpPr>
        <p:spPr>
          <a:xfrm>
            <a:off x="3386194" y="117004"/>
            <a:ext cx="11515613" cy="1632892"/>
          </a:xfrm>
          <a:prstGeom prst="rect">
            <a:avLst/>
          </a:prstGeom>
        </p:spPr>
        <p:txBody>
          <a:bodyPr lIns="0" tIns="0" rIns="0" bIns="0" rtlCol="0" anchor="t">
            <a:spAutoFit/>
          </a:bodyPr>
          <a:lstStyle/>
          <a:p>
            <a:pPr algn="ctr">
              <a:lnSpc>
                <a:spcPts val="13316"/>
              </a:lnSpc>
            </a:pPr>
            <a:r>
              <a:rPr lang="en-US" sz="9511" b="1">
                <a:solidFill>
                  <a:srgbClr val="C6269E"/>
                </a:solidFill>
                <a:latin typeface="Canva Sans Bold"/>
                <a:ea typeface="Canva Sans Bold"/>
                <a:cs typeface="Canva Sans Bold"/>
                <a:sym typeface="Canva Sans Bold"/>
              </a:rPr>
              <a:t>Problem Statement</a:t>
            </a:r>
          </a:p>
        </p:txBody>
      </p:sp>
      <p:sp>
        <p:nvSpPr>
          <p:cNvPr id="5" name="TextBox 5"/>
          <p:cNvSpPr txBox="1"/>
          <p:nvPr/>
        </p:nvSpPr>
        <p:spPr>
          <a:xfrm>
            <a:off x="816517" y="3314700"/>
            <a:ext cx="16654967" cy="6014467"/>
          </a:xfrm>
          <a:prstGeom prst="rect">
            <a:avLst/>
          </a:prstGeom>
        </p:spPr>
        <p:txBody>
          <a:bodyPr wrap="square" lIns="0" tIns="0" rIns="0" bIns="0" rtlCol="0" anchor="t">
            <a:spAutoFit/>
          </a:bodyPr>
          <a:lstStyle/>
          <a:p>
            <a:pPr algn="ctr">
              <a:lnSpc>
                <a:spcPts val="6683"/>
              </a:lnSpc>
            </a:pPr>
            <a:r>
              <a:rPr lang="en-US" sz="4774" b="1" dirty="0">
                <a:solidFill>
                  <a:srgbClr val="FFFFFF"/>
                </a:solidFill>
                <a:latin typeface="Canva Sans Bold"/>
                <a:ea typeface="Canva Sans Bold"/>
                <a:cs typeface="Canva Sans Bold"/>
                <a:sym typeface="Canva Sans Bold"/>
              </a:rPr>
              <a:t>In today’s academic and professional environment, students are expected to showcase their skills, achievements, and learning experiences in a structured and accessible manner. Traditional resumes and transcripts often fail to capture the depth of a student’s capabilities, such as projects, extracurricular activities, certifications, and creative work.</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4859000" y="-10325100"/>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3" name="Freeform 3"/>
          <p:cNvSpPr/>
          <p:nvPr/>
        </p:nvSpPr>
        <p:spPr>
          <a:xfrm>
            <a:off x="-12769799" y="360481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4" name="TextBox 4"/>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5" name="Freeform 5"/>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sp>
        <p:nvSpPr>
          <p:cNvPr id="6" name="TextBox 6"/>
          <p:cNvSpPr txBox="1"/>
          <p:nvPr/>
        </p:nvSpPr>
        <p:spPr>
          <a:xfrm>
            <a:off x="4514528" y="857250"/>
            <a:ext cx="9768334" cy="1566544"/>
          </a:xfrm>
          <a:prstGeom prst="rect">
            <a:avLst/>
          </a:prstGeom>
        </p:spPr>
        <p:txBody>
          <a:bodyPr lIns="0" tIns="0" rIns="0" bIns="0" rtlCol="0" anchor="t">
            <a:spAutoFit/>
          </a:bodyPr>
          <a:lstStyle/>
          <a:p>
            <a:pPr algn="ctr">
              <a:lnSpc>
                <a:spcPts val="12880"/>
              </a:lnSpc>
            </a:pPr>
            <a:r>
              <a:rPr lang="en-US" sz="9200" b="1">
                <a:solidFill>
                  <a:srgbClr val="C6269E"/>
                </a:solidFill>
                <a:latin typeface="Canva Sans Bold"/>
                <a:ea typeface="Canva Sans Bold"/>
                <a:cs typeface="Canva Sans Bold"/>
                <a:sym typeface="Canva Sans Bold"/>
              </a:rPr>
              <a:t>Project Overview</a:t>
            </a:r>
          </a:p>
        </p:txBody>
      </p:sp>
      <p:sp>
        <p:nvSpPr>
          <p:cNvPr id="7" name="TextBox 7"/>
          <p:cNvSpPr txBox="1"/>
          <p:nvPr/>
        </p:nvSpPr>
        <p:spPr>
          <a:xfrm>
            <a:off x="412187" y="4305300"/>
            <a:ext cx="17494813" cy="4360168"/>
          </a:xfrm>
          <a:prstGeom prst="rect">
            <a:avLst/>
          </a:prstGeom>
        </p:spPr>
        <p:txBody>
          <a:bodyPr wrap="square" lIns="0" tIns="0" rIns="0" bIns="0" rtlCol="0" anchor="t">
            <a:spAutoFit/>
          </a:bodyPr>
          <a:lstStyle/>
          <a:p>
            <a:pPr algn="ctr">
              <a:lnSpc>
                <a:spcPts val="6802"/>
              </a:lnSpc>
            </a:pPr>
            <a:r>
              <a:rPr lang="en-US" sz="4859" b="1" dirty="0">
                <a:solidFill>
                  <a:srgbClr val="FFFFFF"/>
                </a:solidFill>
                <a:latin typeface="Canva Sans Bold"/>
                <a:ea typeface="Canva Sans Bold"/>
                <a:cs typeface="Canva Sans Bold"/>
                <a:sym typeface="Canva Sans Bold"/>
              </a:rPr>
              <a:t>Objective:  Designed and developed a mobile app that helps students organize study schedules, set reminders, and track productivity. The goal was to reduce missed deadlines and improve time management for university students ,helping connect with teachers an </a:t>
            </a:r>
            <a:r>
              <a:rPr lang="en-US" sz="4859" b="1" dirty="0" smtClean="0">
                <a:solidFill>
                  <a:srgbClr val="FFFFFF"/>
                </a:solidFill>
                <a:latin typeface="Canva Sans Bold"/>
                <a:ea typeface="Canva Sans Bold"/>
                <a:cs typeface="Canva Sans Bold"/>
                <a:sym typeface="Canva Sans Bold"/>
              </a:rPr>
              <a:t>collaborators</a:t>
            </a:r>
            <a:r>
              <a:rPr lang="en-US" sz="4859" b="1" dirty="0">
                <a:solidFill>
                  <a:srgbClr val="FFFFFF"/>
                </a:solidFill>
                <a:latin typeface="Canva Sans Bold"/>
                <a:ea typeface="Canva Sans Bold"/>
                <a:cs typeface="Canva Sans Bold"/>
                <a:sym typeface="Canva Sans Bold"/>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525283" y="-1262009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3" name="TextBox 3"/>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4" name="Freeform 4"/>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sp>
        <p:nvSpPr>
          <p:cNvPr id="5" name="TextBox 5"/>
          <p:cNvSpPr txBox="1"/>
          <p:nvPr/>
        </p:nvSpPr>
        <p:spPr>
          <a:xfrm>
            <a:off x="6291039" y="857250"/>
            <a:ext cx="5705921" cy="1566544"/>
          </a:xfrm>
          <a:prstGeom prst="rect">
            <a:avLst/>
          </a:prstGeom>
        </p:spPr>
        <p:txBody>
          <a:bodyPr lIns="0" tIns="0" rIns="0" bIns="0" rtlCol="0" anchor="t">
            <a:spAutoFit/>
          </a:bodyPr>
          <a:lstStyle/>
          <a:p>
            <a:pPr algn="ctr">
              <a:lnSpc>
                <a:spcPts val="12880"/>
              </a:lnSpc>
            </a:pPr>
            <a:r>
              <a:rPr lang="en-US" sz="9200" b="1">
                <a:solidFill>
                  <a:srgbClr val="C6269E"/>
                </a:solidFill>
                <a:latin typeface="Canva Sans Bold"/>
                <a:ea typeface="Canva Sans Bold"/>
                <a:cs typeface="Canva Sans Bold"/>
                <a:sym typeface="Canva Sans Bold"/>
              </a:rPr>
              <a:t>End Users</a:t>
            </a:r>
          </a:p>
        </p:txBody>
      </p:sp>
      <p:sp>
        <p:nvSpPr>
          <p:cNvPr id="6" name="TextBox 6"/>
          <p:cNvSpPr txBox="1"/>
          <p:nvPr/>
        </p:nvSpPr>
        <p:spPr>
          <a:xfrm>
            <a:off x="0" y="2747255"/>
            <a:ext cx="18288000" cy="6302741"/>
          </a:xfrm>
          <a:prstGeom prst="rect">
            <a:avLst/>
          </a:prstGeom>
        </p:spPr>
        <p:txBody>
          <a:bodyPr lIns="0" tIns="0" rIns="0" bIns="0" rtlCol="0" anchor="t">
            <a:spAutoFit/>
          </a:bodyPr>
          <a:lstStyle/>
          <a:p>
            <a:pPr algn="ctr">
              <a:lnSpc>
                <a:spcPts val="6252"/>
              </a:lnSpc>
            </a:pPr>
            <a:r>
              <a:rPr lang="en-US" sz="4466" b="1">
                <a:solidFill>
                  <a:srgbClr val="FFFFFF"/>
                </a:solidFill>
                <a:latin typeface="Canva Sans Bold"/>
                <a:ea typeface="Canva Sans Bold"/>
                <a:cs typeface="Canva Sans Bold"/>
                <a:sym typeface="Canva Sans Bold"/>
              </a:rPr>
              <a:t>1. Potential Employers: To showcase skills, experience, and accomplishments to potential employers, demonstrating fit for a role or industry.</a:t>
            </a:r>
          </a:p>
          <a:p>
            <a:pPr algn="ctr">
              <a:lnSpc>
                <a:spcPts val="6252"/>
              </a:lnSpc>
            </a:pPr>
            <a:r>
              <a:rPr lang="en-US" sz="4466" b="1">
                <a:solidFill>
                  <a:srgbClr val="FFFFFF"/>
                </a:solidFill>
                <a:latin typeface="Canva Sans Bold"/>
                <a:ea typeface="Canva Sans Bold"/>
                <a:cs typeface="Canva Sans Bold"/>
                <a:sym typeface="Canva Sans Bold"/>
              </a:rPr>
              <a:t>2.  Academic Advisors: To track progress, identify areas for improvement, and inform academic planning.</a:t>
            </a:r>
          </a:p>
          <a:p>
            <a:pPr algn="ctr">
              <a:lnSpc>
                <a:spcPts val="6252"/>
              </a:lnSpc>
            </a:pPr>
            <a:r>
              <a:rPr lang="en-US" sz="4466" b="1">
                <a:solidFill>
                  <a:srgbClr val="FFFFFF"/>
                </a:solidFill>
                <a:latin typeface="Canva Sans Bold"/>
                <a:ea typeface="Canva Sans Bold"/>
                <a:cs typeface="Canva Sans Bold"/>
                <a:sym typeface="Canva Sans Bold"/>
              </a:rPr>
              <a:t> 3.        Faculty Members: To assess student learning, provide feedback, and evaluate project-based assignments.</a:t>
            </a:r>
          </a:p>
          <a:p>
            <a:pPr algn="ctr">
              <a:lnSpc>
                <a:spcPts val="6252"/>
              </a:lnSpc>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0" y="1535397"/>
            <a:ext cx="18288000" cy="7984670"/>
          </a:xfrm>
          <a:prstGeom prst="rect">
            <a:avLst/>
          </a:prstGeom>
        </p:spPr>
        <p:txBody>
          <a:bodyPr lIns="0" tIns="0" rIns="0" bIns="0" rtlCol="0" anchor="t">
            <a:spAutoFit/>
          </a:bodyPr>
          <a:lstStyle/>
          <a:p>
            <a:pPr algn="ctr">
              <a:lnSpc>
                <a:spcPts val="7010"/>
              </a:lnSpc>
            </a:pPr>
            <a:r>
              <a:rPr lang="en-US" sz="5007" b="1">
                <a:solidFill>
                  <a:srgbClr val="FFFFFF"/>
                </a:solidFill>
                <a:latin typeface="Canva Sans Bold"/>
                <a:ea typeface="Canva Sans Bold"/>
                <a:cs typeface="Canva Sans Bold"/>
                <a:sym typeface="Canva Sans Bold"/>
              </a:rPr>
              <a:t>4.  Scholarship Committees: To demonstrate achievements, potential, and merit for scholarship consideration.</a:t>
            </a:r>
          </a:p>
          <a:p>
            <a:pPr algn="ctr">
              <a:lnSpc>
                <a:spcPts val="7010"/>
              </a:lnSpc>
            </a:pPr>
            <a:r>
              <a:rPr lang="en-US" sz="5007">
                <a:solidFill>
                  <a:srgbClr val="FFFFFF"/>
                </a:solidFill>
                <a:latin typeface="Canva Sans"/>
                <a:ea typeface="Canva Sans"/>
                <a:cs typeface="Canva Sans"/>
                <a:sym typeface="Canva Sans"/>
              </a:rPr>
              <a:t>5.</a:t>
            </a:r>
            <a:r>
              <a:rPr lang="en-US" sz="5007" b="1">
                <a:solidFill>
                  <a:srgbClr val="FFFFFF"/>
                </a:solidFill>
                <a:latin typeface="Canva Sans Bold"/>
                <a:ea typeface="Canva Sans Bold"/>
                <a:cs typeface="Canva Sans Bold"/>
                <a:sym typeface="Canva Sans Bold"/>
              </a:rPr>
              <a:t> Graduate School Admissions: To showcase academic achievements, research experience, and potential for graduate-level work.</a:t>
            </a:r>
          </a:p>
          <a:p>
            <a:pPr algn="ctr">
              <a:lnSpc>
                <a:spcPts val="7010"/>
              </a:lnSpc>
            </a:pPr>
            <a:r>
              <a:rPr lang="en-US" sz="5007">
                <a:solidFill>
                  <a:srgbClr val="FFFFFF"/>
                </a:solidFill>
                <a:latin typeface="Canva Sans"/>
                <a:ea typeface="Canva Sans"/>
                <a:cs typeface="Canva Sans"/>
                <a:sym typeface="Canva Sans"/>
              </a:rPr>
              <a:t>6.</a:t>
            </a:r>
            <a:r>
              <a:rPr lang="en-US" sz="5007" b="1">
                <a:solidFill>
                  <a:srgbClr val="FFFFFF"/>
                </a:solidFill>
                <a:latin typeface="Canva Sans Bold"/>
                <a:ea typeface="Canva Sans Bold"/>
                <a:cs typeface="Canva Sans Bold"/>
                <a:sym typeface="Canva Sans Bold"/>
              </a:rPr>
              <a:t>    Personal Reflection: For students to reflect on their own growth, progress, and learning journey.</a:t>
            </a:r>
          </a:p>
          <a:p>
            <a:pPr algn="ctr">
              <a:lnSpc>
                <a:spcPts val="7010"/>
              </a:lnSpc>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133600" y="-13144500"/>
            <a:ext cx="17956749" cy="18046984"/>
          </a:xfrm>
          <a:custGeom>
            <a:avLst/>
            <a:gdLst/>
            <a:ahLst/>
            <a:cxnLst/>
            <a:rect l="l" t="t" r="r" b="b"/>
            <a:pathLst>
              <a:path w="17956749" h="18046984">
                <a:moveTo>
                  <a:pt x="0" y="0"/>
                </a:moveTo>
                <a:lnTo>
                  <a:pt x="17956750" y="0"/>
                </a:lnTo>
                <a:lnTo>
                  <a:pt x="17956750" y="18046984"/>
                </a:lnTo>
                <a:lnTo>
                  <a:pt x="0" y="18046984"/>
                </a:lnTo>
                <a:lnTo>
                  <a:pt x="0" y="0"/>
                </a:lnTo>
                <a:close/>
              </a:path>
            </a:pathLst>
          </a:custGeom>
          <a:blipFill>
            <a:blip r:embed="rId2"/>
            <a:stretch>
              <a:fillRect/>
            </a:stretch>
          </a:blipFill>
        </p:spPr>
      </p:sp>
      <p:sp>
        <p:nvSpPr>
          <p:cNvPr id="3" name="Freeform 3"/>
          <p:cNvSpPr/>
          <p:nvPr/>
        </p:nvSpPr>
        <p:spPr>
          <a:xfrm>
            <a:off x="-6375531" y="5790737"/>
            <a:ext cx="17956749" cy="18046984"/>
          </a:xfrm>
          <a:custGeom>
            <a:avLst/>
            <a:gdLst/>
            <a:ahLst/>
            <a:cxnLst/>
            <a:rect l="l" t="t" r="r" b="b"/>
            <a:pathLst>
              <a:path w="17956749" h="18046984">
                <a:moveTo>
                  <a:pt x="0" y="0"/>
                </a:moveTo>
                <a:lnTo>
                  <a:pt x="17956749" y="0"/>
                </a:lnTo>
                <a:lnTo>
                  <a:pt x="17956749" y="18046985"/>
                </a:lnTo>
                <a:lnTo>
                  <a:pt x="0" y="18046985"/>
                </a:lnTo>
                <a:lnTo>
                  <a:pt x="0" y="0"/>
                </a:lnTo>
                <a:close/>
              </a:path>
            </a:pathLst>
          </a:custGeom>
          <a:blipFill>
            <a:blip r:embed="rId2"/>
            <a:stretch>
              <a:fillRect/>
            </a:stretch>
          </a:blipFill>
        </p:spPr>
      </p:sp>
      <p:sp>
        <p:nvSpPr>
          <p:cNvPr id="4" name="TextBox 4"/>
          <p:cNvSpPr txBox="1"/>
          <p:nvPr/>
        </p:nvSpPr>
        <p:spPr>
          <a:xfrm>
            <a:off x="15309115" y="9063294"/>
            <a:ext cx="1716617" cy="277925"/>
          </a:xfrm>
          <a:prstGeom prst="rect">
            <a:avLst/>
          </a:prstGeom>
        </p:spPr>
        <p:txBody>
          <a:bodyPr lIns="0" tIns="0" rIns="0" bIns="0" rtlCol="0" anchor="t">
            <a:spAutoFit/>
          </a:bodyPr>
          <a:lstStyle/>
          <a:p>
            <a:pPr algn="l">
              <a:lnSpc>
                <a:spcPts val="2037"/>
              </a:lnSpc>
              <a:spcBef>
                <a:spcPct val="0"/>
              </a:spcBef>
            </a:pPr>
            <a:r>
              <a:rPr lang="en-US" sz="1958">
                <a:solidFill>
                  <a:srgbClr val="FFFFFF"/>
                </a:solidFill>
                <a:latin typeface="Raleway"/>
                <a:ea typeface="Raleway"/>
                <a:cs typeface="Raleway"/>
                <a:sym typeface="Raleway"/>
              </a:rPr>
              <a:t>Next Slide</a:t>
            </a:r>
          </a:p>
        </p:txBody>
      </p:sp>
      <p:sp>
        <p:nvSpPr>
          <p:cNvPr id="5" name="Freeform 5"/>
          <p:cNvSpPr/>
          <p:nvPr/>
        </p:nvSpPr>
        <p:spPr>
          <a:xfrm flipH="1">
            <a:off x="16998830" y="8999755"/>
            <a:ext cx="416017" cy="418299"/>
          </a:xfrm>
          <a:custGeom>
            <a:avLst/>
            <a:gdLst/>
            <a:ahLst/>
            <a:cxnLst/>
            <a:rect l="l" t="t" r="r" b="b"/>
            <a:pathLst>
              <a:path w="416017" h="418299">
                <a:moveTo>
                  <a:pt x="416017" y="0"/>
                </a:moveTo>
                <a:lnTo>
                  <a:pt x="0" y="0"/>
                </a:lnTo>
                <a:lnTo>
                  <a:pt x="0" y="418299"/>
                </a:lnTo>
                <a:lnTo>
                  <a:pt x="416017" y="418299"/>
                </a:lnTo>
                <a:lnTo>
                  <a:pt x="416017" y="0"/>
                </a:lnTo>
                <a:close/>
              </a:path>
            </a:pathLst>
          </a:custGeom>
          <a:blipFill>
            <a:blip r:embed="rId3" cstate="print">
              <a:extLst>
                <a:ext uri="{96DAC541-7B7A-43D3-8B79-37D633B846F1}">
                  <asvg:svgBlip xmlns="" xmlns:asvg="http://schemas.microsoft.com/office/drawing/2016/SVG/main" r:embed="rId4"/>
                </a:ext>
              </a:extLst>
            </a:blip>
            <a:stretch>
              <a:fillRect/>
            </a:stretch>
          </a:blipFill>
        </p:spPr>
      </p:sp>
      <p:grpSp>
        <p:nvGrpSpPr>
          <p:cNvPr id="6" name="Group 6"/>
          <p:cNvGrpSpPr/>
          <p:nvPr/>
        </p:nvGrpSpPr>
        <p:grpSpPr>
          <a:xfrm rot="2087854">
            <a:off x="-2404070" y="2678097"/>
            <a:ext cx="4186641" cy="418664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90575" cap="sq">
              <a:gradFill>
                <a:gsLst>
                  <a:gs pos="0">
                    <a:srgbClr val="F5DFF0">
                      <a:alpha val="29500"/>
                    </a:srgbClr>
                  </a:gs>
                  <a:gs pos="100000">
                    <a:srgbClr val="C6269E">
                      <a:alpha val="100000"/>
                    </a:srgbClr>
                  </a:gs>
                </a:gsLst>
                <a:lin ang="0"/>
              </a:gradFill>
              <a:prstDash val="solid"/>
              <a:miter/>
            </a:ln>
          </p:spPr>
        </p:sp>
        <p:sp>
          <p:nvSpPr>
            <p:cNvPr id="8" name="TextBox 8"/>
            <p:cNvSpPr txBox="1"/>
            <p:nvPr/>
          </p:nvSpPr>
          <p:spPr>
            <a:xfrm>
              <a:off x="76200" y="104775"/>
              <a:ext cx="660400" cy="631825"/>
            </a:xfrm>
            <a:prstGeom prst="rect">
              <a:avLst/>
            </a:prstGeom>
          </p:spPr>
          <p:txBody>
            <a:bodyPr lIns="50800" tIns="50800" rIns="50800" bIns="50800" rtlCol="0" anchor="ctr"/>
            <a:lstStyle/>
            <a:p>
              <a:pPr algn="ctr">
                <a:lnSpc>
                  <a:spcPts val="2557"/>
                </a:lnSpc>
              </a:pPr>
              <a:endParaRPr/>
            </a:p>
          </p:txBody>
        </p:sp>
      </p:grpSp>
      <p:sp>
        <p:nvSpPr>
          <p:cNvPr id="9" name="TextBox 9"/>
          <p:cNvSpPr txBox="1"/>
          <p:nvPr/>
        </p:nvSpPr>
        <p:spPr>
          <a:xfrm>
            <a:off x="2209800" y="3086100"/>
            <a:ext cx="15744485" cy="3783087"/>
          </a:xfrm>
          <a:prstGeom prst="rect">
            <a:avLst/>
          </a:prstGeom>
        </p:spPr>
        <p:txBody>
          <a:bodyPr wrap="square" lIns="0" tIns="0" rIns="0" bIns="0" rtlCol="0" anchor="t">
            <a:spAutoFit/>
          </a:bodyPr>
          <a:lstStyle/>
          <a:p>
            <a:pPr algn="ctr">
              <a:lnSpc>
                <a:spcPts val="5852"/>
              </a:lnSpc>
            </a:pPr>
            <a:r>
              <a:rPr lang="en-US" sz="4180" b="1" dirty="0">
                <a:solidFill>
                  <a:srgbClr val="FFFFFF"/>
                </a:solidFill>
                <a:latin typeface="Canva Sans Bold"/>
                <a:ea typeface="Canva Sans Bold"/>
                <a:cs typeface="Canva Sans Bold"/>
                <a:sym typeface="Canva Sans Bold"/>
              </a:rPr>
              <a:t>A student portfolio is a digital or physical collection of a student’s work that showcases their skills, achievements, and learning progress. To make it effective, different tools and technologies are used depending on whether it is digital or traditional. </a:t>
            </a:r>
          </a:p>
        </p:txBody>
      </p:sp>
      <p:sp>
        <p:nvSpPr>
          <p:cNvPr id="10" name="TextBox 10"/>
          <p:cNvSpPr txBox="1"/>
          <p:nvPr/>
        </p:nvSpPr>
        <p:spPr>
          <a:xfrm>
            <a:off x="2932105" y="291280"/>
            <a:ext cx="13298495" cy="1654299"/>
          </a:xfrm>
          <a:prstGeom prst="rect">
            <a:avLst/>
          </a:prstGeom>
        </p:spPr>
        <p:txBody>
          <a:bodyPr wrap="square" lIns="0" tIns="0" rIns="0" bIns="0" rtlCol="0" anchor="t">
            <a:spAutoFit/>
          </a:bodyPr>
          <a:lstStyle/>
          <a:p>
            <a:pPr algn="ctr">
              <a:lnSpc>
                <a:spcPts val="12880"/>
              </a:lnSpc>
            </a:pPr>
            <a:r>
              <a:rPr lang="en-US" sz="9200" b="1" dirty="0">
                <a:solidFill>
                  <a:srgbClr val="C6269E"/>
                </a:solidFill>
                <a:latin typeface="Canva Sans Bold"/>
                <a:ea typeface="Canva Sans Bold"/>
                <a:cs typeface="Canva Sans Bold"/>
                <a:sym typeface="Canva Sans Bold"/>
              </a:rPr>
              <a:t>Tools and </a:t>
            </a:r>
            <a:r>
              <a:rPr lang="en-US" sz="9200" b="1" dirty="0" smtClean="0">
                <a:solidFill>
                  <a:srgbClr val="C6269E"/>
                </a:solidFill>
                <a:latin typeface="Canva Sans Bold"/>
                <a:ea typeface="Canva Sans Bold"/>
                <a:cs typeface="Canva Sans Bold"/>
                <a:sym typeface="Canva Sans Bold"/>
              </a:rPr>
              <a:t>Technology</a:t>
            </a:r>
            <a:endParaRPr lang="en-US" sz="9200" b="1" dirty="0">
              <a:solidFill>
                <a:srgbClr val="C6269E"/>
              </a:solidFill>
              <a:latin typeface="Canva Sans Bold"/>
              <a:ea typeface="Canva Sans Bold"/>
              <a:cs typeface="Canva Sans Bold"/>
              <a:sym typeface="Canva Sans Bold"/>
            </a:endParaRPr>
          </a:p>
        </p:txBody>
      </p:sp>
      <p:sp>
        <p:nvSpPr>
          <p:cNvPr id="11" name="TextBox 11"/>
          <p:cNvSpPr txBox="1"/>
          <p:nvPr/>
        </p:nvSpPr>
        <p:spPr>
          <a:xfrm>
            <a:off x="-1443027" y="7589761"/>
            <a:ext cx="15921027" cy="936154"/>
          </a:xfrm>
          <a:prstGeom prst="rect">
            <a:avLst/>
          </a:prstGeom>
        </p:spPr>
        <p:txBody>
          <a:bodyPr wrap="square" lIns="0" tIns="0" rIns="0" bIns="0" rtlCol="0" anchor="t">
            <a:spAutoFit/>
          </a:bodyPr>
          <a:lstStyle/>
          <a:p>
            <a:pPr algn="ctr">
              <a:lnSpc>
                <a:spcPts val="7279"/>
              </a:lnSpc>
            </a:pPr>
            <a:r>
              <a:rPr lang="en-US" sz="5199" b="1" dirty="0">
                <a:solidFill>
                  <a:srgbClr val="C6269E"/>
                </a:solidFill>
                <a:latin typeface="Canva Sans Bold"/>
                <a:ea typeface="Canva Sans Bold"/>
                <a:cs typeface="Canva Sans Bold"/>
                <a:sym typeface="Canva Sans Bold"/>
              </a:rPr>
              <a:t>WEBSITE:-</a:t>
            </a:r>
          </a:p>
        </p:txBody>
      </p:sp>
      <p:sp>
        <p:nvSpPr>
          <p:cNvPr id="12" name="TextBox 12"/>
          <p:cNvSpPr txBox="1"/>
          <p:nvPr/>
        </p:nvSpPr>
        <p:spPr>
          <a:xfrm>
            <a:off x="3081920" y="8720711"/>
            <a:ext cx="10481680" cy="1223389"/>
          </a:xfrm>
          <a:prstGeom prst="rect">
            <a:avLst/>
          </a:prstGeom>
        </p:spPr>
        <p:txBody>
          <a:bodyPr wrap="square" lIns="0" tIns="0" rIns="0" bIns="0" rtlCol="0" anchor="t">
            <a:spAutoFit/>
          </a:bodyPr>
          <a:lstStyle/>
          <a:p>
            <a:pPr algn="ctr">
              <a:lnSpc>
                <a:spcPts val="4759"/>
              </a:lnSpc>
            </a:pPr>
            <a:r>
              <a:rPr lang="en-US" sz="3399" dirty="0">
                <a:solidFill>
                  <a:srgbClr val="FFFFFF"/>
                </a:solidFill>
                <a:latin typeface="Canva Sans"/>
                <a:ea typeface="Canva Sans"/>
                <a:cs typeface="Canva Sans"/>
                <a:sym typeface="Canva Sans"/>
              </a:rPr>
              <a:t>GITHUB :      For coding and software development</a:t>
            </a:r>
          </a:p>
          <a:p>
            <a:pPr algn="ctr">
              <a:lnSpc>
                <a:spcPts val="4759"/>
              </a:lnSpc>
            </a:pPr>
            <a:r>
              <a:rPr lang="en-US" sz="3399" dirty="0">
                <a:solidFill>
                  <a:srgbClr val="FFFFFF"/>
                </a:solidFill>
                <a:latin typeface="Canva Sans"/>
                <a:ea typeface="Canva Sans"/>
                <a:cs typeface="Canva Sans"/>
                <a:sym typeface="Canva Sans"/>
              </a:rPr>
              <a:t>portfolios.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818</Words>
  <Application>Microsoft Office PowerPoint</Application>
  <PresentationFormat>Custom</PresentationFormat>
  <Paragraphs>91</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Raleway Heavy</vt:lpstr>
      <vt:lpstr>Raleway Bold</vt:lpstr>
      <vt:lpstr>Raleway</vt:lpstr>
      <vt:lpstr>Canva Sans Bold</vt:lpstr>
      <vt:lpstr>Canva Sans</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Black Modern Marketing Plan Presentation</dc:title>
  <dc:creator>Admin</dc:creator>
  <cp:lastModifiedBy>Admin</cp:lastModifiedBy>
  <cp:revision>5</cp:revision>
  <dcterms:created xsi:type="dcterms:W3CDTF">2006-08-16T00:00:00Z</dcterms:created>
  <dcterms:modified xsi:type="dcterms:W3CDTF">2025-09-06T11:01:35Z</dcterms:modified>
  <dc:identifier>DAGyLovd4bU</dc:identifier>
</cp:coreProperties>
</file>

<file path=docProps/thumbnail.jpeg>
</file>